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 id="2147483713" r:id="rId2"/>
  </p:sldMasterIdLst>
  <p:notesMasterIdLst>
    <p:notesMasterId r:id="rId38"/>
  </p:notesMasterIdLst>
  <p:handoutMasterIdLst>
    <p:handoutMasterId r:id="rId39"/>
  </p:handoutMasterIdLst>
  <p:sldIdLst>
    <p:sldId id="342" r:id="rId3"/>
    <p:sldId id="405" r:id="rId4"/>
    <p:sldId id="404" r:id="rId5"/>
    <p:sldId id="388" r:id="rId6"/>
    <p:sldId id="389" r:id="rId7"/>
    <p:sldId id="258" r:id="rId8"/>
    <p:sldId id="344" r:id="rId9"/>
    <p:sldId id="390" r:id="rId10"/>
    <p:sldId id="392" r:id="rId11"/>
    <p:sldId id="259" r:id="rId12"/>
    <p:sldId id="345" r:id="rId13"/>
    <p:sldId id="412" r:id="rId14"/>
    <p:sldId id="400" r:id="rId15"/>
    <p:sldId id="403" r:id="rId16"/>
    <p:sldId id="402" r:id="rId17"/>
    <p:sldId id="396" r:id="rId18"/>
    <p:sldId id="397" r:id="rId19"/>
    <p:sldId id="398" r:id="rId20"/>
    <p:sldId id="399" r:id="rId21"/>
    <p:sldId id="401" r:id="rId22"/>
    <p:sldId id="406" r:id="rId23"/>
    <p:sldId id="407" r:id="rId24"/>
    <p:sldId id="413" r:id="rId25"/>
    <p:sldId id="414" r:id="rId26"/>
    <p:sldId id="415" r:id="rId27"/>
    <p:sldId id="417" r:id="rId28"/>
    <p:sldId id="416" r:id="rId29"/>
    <p:sldId id="349" r:id="rId30"/>
    <p:sldId id="287" r:id="rId31"/>
    <p:sldId id="348" r:id="rId32"/>
    <p:sldId id="351" r:id="rId33"/>
    <p:sldId id="393" r:id="rId34"/>
    <p:sldId id="408" r:id="rId35"/>
    <p:sldId id="411" r:id="rId36"/>
    <p:sldId id="410" r:id="rId37"/>
  </p:sldIdLst>
  <p:sldSz cx="9144000" cy="6858000" type="screen4x3"/>
  <p:notesSz cx="7315200" cy="9601200"/>
  <p:kinsoku lang="ja-JP" invalStChars="00・・・00・・0・   0=] 00&#10;000ｰ" invalEndChars="  0;[0&#10;0000・$"/>
  <p:defaultTextStyle>
    <a:defPPr>
      <a:defRPr lang="en-US"/>
    </a:defPPr>
    <a:lvl1pPr algn="ctr" rtl="0" fontAlgn="base">
      <a:spcBef>
        <a:spcPct val="0"/>
      </a:spcBef>
      <a:spcAft>
        <a:spcPct val="0"/>
      </a:spcAft>
      <a:defRPr sz="2400" i="1" kern="1200">
        <a:solidFill>
          <a:schemeClr val="tx1"/>
        </a:solidFill>
        <a:latin typeface="Times New Roman" pitchFamily="18" charset="0"/>
        <a:ea typeface="+mn-ea"/>
        <a:cs typeface="+mn-cs"/>
      </a:defRPr>
    </a:lvl1pPr>
    <a:lvl2pPr marL="457200" algn="ctr" rtl="0" fontAlgn="base">
      <a:spcBef>
        <a:spcPct val="0"/>
      </a:spcBef>
      <a:spcAft>
        <a:spcPct val="0"/>
      </a:spcAft>
      <a:defRPr sz="2400" i="1" kern="1200">
        <a:solidFill>
          <a:schemeClr val="tx1"/>
        </a:solidFill>
        <a:latin typeface="Times New Roman" pitchFamily="18" charset="0"/>
        <a:ea typeface="+mn-ea"/>
        <a:cs typeface="+mn-cs"/>
      </a:defRPr>
    </a:lvl2pPr>
    <a:lvl3pPr marL="914400" algn="ctr" rtl="0" fontAlgn="base">
      <a:spcBef>
        <a:spcPct val="0"/>
      </a:spcBef>
      <a:spcAft>
        <a:spcPct val="0"/>
      </a:spcAft>
      <a:defRPr sz="2400" i="1" kern="1200">
        <a:solidFill>
          <a:schemeClr val="tx1"/>
        </a:solidFill>
        <a:latin typeface="Times New Roman" pitchFamily="18" charset="0"/>
        <a:ea typeface="+mn-ea"/>
        <a:cs typeface="+mn-cs"/>
      </a:defRPr>
    </a:lvl3pPr>
    <a:lvl4pPr marL="1371600" algn="ctr" rtl="0" fontAlgn="base">
      <a:spcBef>
        <a:spcPct val="0"/>
      </a:spcBef>
      <a:spcAft>
        <a:spcPct val="0"/>
      </a:spcAft>
      <a:defRPr sz="2400" i="1" kern="1200">
        <a:solidFill>
          <a:schemeClr val="tx1"/>
        </a:solidFill>
        <a:latin typeface="Times New Roman" pitchFamily="18" charset="0"/>
        <a:ea typeface="+mn-ea"/>
        <a:cs typeface="+mn-cs"/>
      </a:defRPr>
    </a:lvl4pPr>
    <a:lvl5pPr marL="1828800" algn="ctr"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1D58"/>
    <a:srgbClr val="280049"/>
    <a:srgbClr val="714400"/>
    <a:srgbClr val="4E4F00"/>
    <a:srgbClr val="00279F"/>
    <a:srgbClr val="AD6900"/>
    <a:srgbClr val="00B9A5"/>
    <a:srgbClr val="BAF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81935" autoAdjust="0"/>
  </p:normalViewPr>
  <p:slideViewPr>
    <p:cSldViewPr>
      <p:cViewPr>
        <p:scale>
          <a:sx n="50" d="100"/>
          <a:sy n="50" d="100"/>
        </p:scale>
        <p:origin x="-2664" y="-9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39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283029" y="9146144"/>
            <a:ext cx="747452" cy="27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99" tIns="46988" rIns="92299" bIns="46988">
            <a:spAutoFit/>
          </a:bodyPr>
          <a:lstStyle>
            <a:lvl1pPr algn="l" defTabSz="868363">
              <a:defRPr sz="2400">
                <a:solidFill>
                  <a:schemeClr val="tx1"/>
                </a:solidFill>
                <a:latin typeface="Times New Roman" pitchFamily="18" charset="0"/>
              </a:defRPr>
            </a:lvl1pPr>
            <a:lvl2pPr marL="434975" algn="l" defTabSz="868363">
              <a:defRPr sz="2400">
                <a:solidFill>
                  <a:schemeClr val="tx1"/>
                </a:solidFill>
                <a:latin typeface="Times New Roman" pitchFamily="18" charset="0"/>
              </a:defRPr>
            </a:lvl2pPr>
            <a:lvl3pPr marL="868363" algn="l" defTabSz="868363">
              <a:defRPr sz="2400">
                <a:solidFill>
                  <a:schemeClr val="tx1"/>
                </a:solidFill>
                <a:latin typeface="Times New Roman" pitchFamily="18" charset="0"/>
              </a:defRPr>
            </a:lvl3pPr>
            <a:lvl4pPr marL="1303338" algn="l" defTabSz="868363">
              <a:defRPr sz="2400">
                <a:solidFill>
                  <a:schemeClr val="tx1"/>
                </a:solidFill>
                <a:latin typeface="Times New Roman" pitchFamily="18" charset="0"/>
              </a:defRPr>
            </a:lvl4pPr>
            <a:lvl5pPr marL="1736725" algn="l" defTabSz="868363">
              <a:defRPr sz="2400">
                <a:solidFill>
                  <a:schemeClr val="tx1"/>
                </a:solidFill>
                <a:latin typeface="Times New Roman" pitchFamily="18" charset="0"/>
              </a:defRPr>
            </a:lvl5pPr>
            <a:lvl6pPr marL="2193925" defTabSz="868363" fontAlgn="base">
              <a:spcBef>
                <a:spcPct val="0"/>
              </a:spcBef>
              <a:spcAft>
                <a:spcPct val="0"/>
              </a:spcAft>
              <a:defRPr sz="2400">
                <a:solidFill>
                  <a:schemeClr val="tx1"/>
                </a:solidFill>
                <a:latin typeface="Times New Roman" pitchFamily="18" charset="0"/>
              </a:defRPr>
            </a:lvl6pPr>
            <a:lvl7pPr marL="2651125" defTabSz="868363" fontAlgn="base">
              <a:spcBef>
                <a:spcPct val="0"/>
              </a:spcBef>
              <a:spcAft>
                <a:spcPct val="0"/>
              </a:spcAft>
              <a:defRPr sz="2400">
                <a:solidFill>
                  <a:schemeClr val="tx1"/>
                </a:solidFill>
                <a:latin typeface="Times New Roman" pitchFamily="18" charset="0"/>
              </a:defRPr>
            </a:lvl7pPr>
            <a:lvl8pPr marL="3108325" defTabSz="868363" fontAlgn="base">
              <a:spcBef>
                <a:spcPct val="0"/>
              </a:spcBef>
              <a:spcAft>
                <a:spcPct val="0"/>
              </a:spcAft>
              <a:defRPr sz="2400">
                <a:solidFill>
                  <a:schemeClr val="tx1"/>
                </a:solidFill>
                <a:latin typeface="Times New Roman" pitchFamily="18" charset="0"/>
              </a:defRPr>
            </a:lvl8pPr>
            <a:lvl9pPr marL="3565525" defTabSz="868363" fontAlgn="base">
              <a:spcBef>
                <a:spcPct val="0"/>
              </a:spcBef>
              <a:spcAft>
                <a:spcPct val="0"/>
              </a:spcAft>
              <a:defRPr sz="2400">
                <a:solidFill>
                  <a:schemeClr val="tx1"/>
                </a:solidFill>
                <a:latin typeface="Times New Roman" pitchFamily="18" charset="0"/>
              </a:defRPr>
            </a:lvl9pPr>
          </a:lstStyle>
          <a:p>
            <a:pPr algn="ctr" eaLnBrk="0" hangingPunct="0">
              <a:lnSpc>
                <a:spcPct val="90000"/>
              </a:lnSpc>
            </a:pPr>
            <a:r>
              <a:rPr lang="en-US" altLang="en-US" sz="1300" i="0"/>
              <a:t>Page </a:t>
            </a:r>
            <a:fld id="{02E47C9E-1046-418A-9B36-34378FDFBF2A}" type="slidenum">
              <a:rPr lang="en-US" altLang="en-US" sz="1300" i="0"/>
              <a:pPr algn="ctr" eaLnBrk="0" hangingPunct="0">
                <a:lnSpc>
                  <a:spcPct val="90000"/>
                </a:lnSpc>
              </a:pPr>
              <a:t>‹#›</a:t>
            </a:fld>
            <a:endParaRPr lang="en-US" altLang="en-US" sz="1300" i="0"/>
          </a:p>
        </p:txBody>
      </p:sp>
    </p:spTree>
    <p:extLst>
      <p:ext uri="{BB962C8B-B14F-4D97-AF65-F5344CB8AC3E}">
        <p14:creationId xmlns:p14="http://schemas.microsoft.com/office/powerpoint/2010/main" val="4271047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eaLnBrk="0" hangingPunct="0">
              <a:defRPr sz="1300" i="0"/>
            </a:lvl1pPr>
          </a:lstStyle>
          <a:p>
            <a:endParaRPr lang="en-US" altLang="en-US"/>
          </a:p>
        </p:txBody>
      </p:sp>
      <p:sp>
        <p:nvSpPr>
          <p:cNvPr id="146435" name="Rectangle 3"/>
          <p:cNvSpPr>
            <a:spLocks noGrp="1" noChangeArrowheads="1"/>
          </p:cNvSpPr>
          <p:nvPr>
            <p:ph type="dt" idx="1"/>
          </p:nvPr>
        </p:nvSpPr>
        <p:spPr bwMode="auto">
          <a:xfrm>
            <a:off x="414528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0" hangingPunct="0">
              <a:defRPr sz="1300" i="0"/>
            </a:lvl1pPr>
          </a:lstStyle>
          <a:p>
            <a:endParaRPr lang="en-US" altLang="en-US"/>
          </a:p>
        </p:txBody>
      </p:sp>
      <p:sp>
        <p:nvSpPr>
          <p:cNvPr id="146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6437" name="Rectangle 5"/>
          <p:cNvSpPr>
            <a:spLocks noGrp="1" noChangeArrowheads="1"/>
          </p:cNvSpPr>
          <p:nvPr>
            <p:ph type="body" sz="quarter" idx="3"/>
          </p:nvPr>
        </p:nvSpPr>
        <p:spPr bwMode="auto">
          <a:xfrm>
            <a:off x="975360" y="4560570"/>
            <a:ext cx="536448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6438" name="Rectangle 6"/>
          <p:cNvSpPr>
            <a:spLocks noGrp="1" noChangeArrowheads="1"/>
          </p:cNvSpPr>
          <p:nvPr>
            <p:ph type="ftr" sz="quarter" idx="4"/>
          </p:nvPr>
        </p:nvSpPr>
        <p:spPr bwMode="auto">
          <a:xfrm>
            <a:off x="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eaLnBrk="0" hangingPunct="0">
              <a:defRPr sz="1300" i="0"/>
            </a:lvl1pPr>
          </a:lstStyle>
          <a:p>
            <a:endParaRPr lang="en-US" altLang="en-US"/>
          </a:p>
        </p:txBody>
      </p:sp>
      <p:sp>
        <p:nvSpPr>
          <p:cNvPr id="146439" name="Rectangle 7"/>
          <p:cNvSpPr>
            <a:spLocks noGrp="1" noChangeArrowheads="1"/>
          </p:cNvSpPr>
          <p:nvPr>
            <p:ph type="sldNum" sz="quarter" idx="5"/>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defRPr sz="1300" i="0"/>
            </a:lvl1pPr>
          </a:lstStyle>
          <a:p>
            <a:fld id="{5A30181F-35F3-4CE1-8DFD-CA36506242C6}" type="slidenum">
              <a:rPr lang="en-US" altLang="en-US"/>
              <a:pPr/>
              <a:t>‹#›</a:t>
            </a:fld>
            <a:endParaRPr lang="en-US" altLang="en-US"/>
          </a:p>
        </p:txBody>
      </p:sp>
    </p:spTree>
    <p:extLst>
      <p:ext uri="{BB962C8B-B14F-4D97-AF65-F5344CB8AC3E}">
        <p14:creationId xmlns:p14="http://schemas.microsoft.com/office/powerpoint/2010/main" val="2928487707"/>
      </p:ext>
    </p:extLst>
  </p:cSld>
  <p:clrMap bg1="lt1" tx1="dk1" bg2="lt2" tx2="dk2" accent1="accent1" accent2="accent2" accent3="accent3" accent4="accent4" accent5="accent5" accent6="accent6" hlink="hlink" folHlink="folHlink"/>
  <p:notesStyle>
    <a:lvl1pPr algn="l" rtl="0" fontAlgn="base">
      <a:lnSpc>
        <a:spcPct val="89000"/>
      </a:lnSpc>
      <a:spcBef>
        <a:spcPct val="40000"/>
      </a:spcBef>
      <a:spcAft>
        <a:spcPct val="0"/>
      </a:spcAft>
      <a:defRPr sz="1200" kern="1200">
        <a:solidFill>
          <a:schemeClr val="tx1"/>
        </a:solidFill>
        <a:latin typeface="Times New Roman" pitchFamily="18" charset="0"/>
        <a:ea typeface="+mn-ea"/>
        <a:cs typeface="+mn-cs"/>
      </a:defRPr>
    </a:lvl1pPr>
    <a:lvl2pPr marL="457200" algn="l" rtl="0" fontAlgn="base">
      <a:lnSpc>
        <a:spcPct val="89000"/>
      </a:lnSpc>
      <a:spcBef>
        <a:spcPct val="40000"/>
      </a:spcBef>
      <a:spcAft>
        <a:spcPct val="0"/>
      </a:spcAft>
      <a:defRPr sz="1200" kern="1200">
        <a:solidFill>
          <a:schemeClr val="tx1"/>
        </a:solidFill>
        <a:latin typeface="Times New Roman" pitchFamily="18" charset="0"/>
        <a:ea typeface="+mn-ea"/>
        <a:cs typeface="+mn-cs"/>
      </a:defRPr>
    </a:lvl2pPr>
    <a:lvl3pPr marL="914400" algn="l" rtl="0" fontAlgn="base">
      <a:lnSpc>
        <a:spcPct val="89000"/>
      </a:lnSpc>
      <a:spcBef>
        <a:spcPct val="40000"/>
      </a:spcBef>
      <a:spcAft>
        <a:spcPct val="0"/>
      </a:spcAft>
      <a:defRPr sz="1200" kern="1200">
        <a:solidFill>
          <a:schemeClr val="tx1"/>
        </a:solidFill>
        <a:latin typeface="Times New Roman" pitchFamily="18" charset="0"/>
        <a:ea typeface="+mn-ea"/>
        <a:cs typeface="+mn-cs"/>
      </a:defRPr>
    </a:lvl3pPr>
    <a:lvl4pPr marL="1371600" algn="l" rtl="0" fontAlgn="base">
      <a:lnSpc>
        <a:spcPct val="89000"/>
      </a:lnSpc>
      <a:spcBef>
        <a:spcPct val="40000"/>
      </a:spcBef>
      <a:spcAft>
        <a:spcPct val="0"/>
      </a:spcAft>
      <a:defRPr sz="1200" kern="1200">
        <a:solidFill>
          <a:schemeClr val="tx1"/>
        </a:solidFill>
        <a:latin typeface="Times New Roman" pitchFamily="18" charset="0"/>
        <a:ea typeface="+mn-ea"/>
        <a:cs typeface="+mn-cs"/>
      </a:defRPr>
    </a:lvl4pPr>
    <a:lvl5pPr marL="1828800" algn="l" rtl="0" fontAlgn="base">
      <a:lnSpc>
        <a:spcPct val="89000"/>
      </a:lnSpc>
      <a:spcBef>
        <a:spcPct val="4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B5F869F-83BC-41DB-BA5A-FDF45245CB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0786B7A-5CC2-480D-8B09-06EC84015F53}" type="slidenum">
              <a:rPr lang="en-US" altLang="en-US"/>
              <a:pPr/>
              <a:t>18</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0786B7A-5CC2-480D-8B09-06EC84015F53}" type="slidenum">
              <a:rPr lang="en-US" altLang="en-US"/>
              <a:pPr/>
              <a:t>19</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9FE8BF-129E-4CAA-B7E0-49DA7A07B571}" type="slidenum">
              <a:rPr lang="en-US" altLang="en-US"/>
              <a:pPr/>
              <a:t>28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1D7317A-8023-452B-BC9A-3B16D11C7704}" type="slidenum">
              <a:rPr lang="en-US" altLang="en-US"/>
              <a:pPr/>
              <a:t>29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23D7507-885F-4214-9D9B-AE7C610E940F}" type="slidenum">
              <a:rPr lang="en-US" altLang="en-US"/>
              <a:pPr/>
              <a:t>30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63113-C2D7-4C9E-9F9A-944335E70F1E}" type="slidenum">
              <a:rPr lang="en-US" altLang="en-US"/>
              <a:pPr/>
              <a:t>31</a:t>
            </a:fld>
            <a:endParaRPr lang="en-US" alt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xfrm>
            <a:off x="731520" y="4560570"/>
            <a:ext cx="5852160" cy="4320540"/>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C8D97CE-E198-4549-B1BB-52841B5BF626}" type="slidenum">
              <a:rPr lang="en-US" altLang="en-US"/>
              <a:pPr/>
              <a:t>32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Exchange of Information Program Office is in the Competent Authority and International Coordination Division in the Office of the LB&amp;I Deputy Commissioner, International.  </a:t>
            </a:r>
          </a:p>
          <a:p>
            <a:endParaRPr lang="en-US" sz="1300" dirty="0"/>
          </a:p>
          <a:p>
            <a:r>
              <a:rPr lang="en-US" sz="1300" dirty="0"/>
              <a:t>Exchange of Information administers and coordinates all Exchange of Information programs arising out of U.S. tax treaties and tax information exchange agreements (</a:t>
            </a:r>
            <a:r>
              <a:rPr lang="en-US" sz="1300" dirty="0" err="1"/>
              <a:t>TIEA’s</a:t>
            </a:r>
            <a:r>
              <a:rPr lang="en-US" sz="1300" dirty="0"/>
              <a:t>):  Specific (requests to and from foreign governments), Spontaneous and Routine Exchanges of Information.  It also supports the Simultaneous Examination Program and the Simultaneous Criminal Investigation Program.   </a:t>
            </a:r>
          </a:p>
          <a:p>
            <a:endParaRPr lang="en-US" sz="1300" dirty="0"/>
          </a:p>
          <a:p>
            <a:r>
              <a:rPr lang="en-US" sz="1300" dirty="0"/>
              <a:t>Overseas Posts are in London, Paris, Beijing, Frankfurt and one in Plantation, FL  These offices serve as the “eyes and ears” of the Service.</a:t>
            </a:r>
          </a:p>
          <a:p>
            <a:endParaRPr lang="en-US" sz="1300" dirty="0"/>
          </a:p>
          <a:p>
            <a:r>
              <a:rPr lang="en-US" sz="1300" dirty="0"/>
              <a:t>International Meetings, Travel and Visitors organizes international meetings and manages the International Visitors’ Program.  The International Travel Office processes passports, visas and country clearances for IRS international travelers.</a:t>
            </a:r>
          </a:p>
          <a:p>
            <a:endParaRPr lang="en-US" sz="1300" dirty="0"/>
          </a:p>
          <a:p>
            <a:r>
              <a:rPr lang="en-US" sz="1300" dirty="0"/>
              <a:t>The US Territories Program Manager is the primary IRS liaison with the Territory Tax Departments, U.S. Treasury Department, U.S. Department of Interior and other Federal Agencies in resolving income tax issues involving the US Territories. </a:t>
            </a:r>
            <a:endParaRPr lang="en-US" dirty="0"/>
          </a:p>
        </p:txBody>
      </p:sp>
      <p:sp>
        <p:nvSpPr>
          <p:cNvPr id="4" name="Slide Number Placeholder 3"/>
          <p:cNvSpPr>
            <a:spLocks noGrp="1"/>
          </p:cNvSpPr>
          <p:nvPr>
            <p:ph type="sldNum" sz="quarter" idx="10"/>
          </p:nvPr>
        </p:nvSpPr>
        <p:spPr/>
        <p:txBody>
          <a:bodyPr/>
          <a:lstStyle/>
          <a:p>
            <a:fld id="{5A30181F-35F3-4CE1-8DFD-CA36506242C6}" type="slidenum">
              <a:rPr lang="en-US" altLang="en-US" smtClean="0"/>
              <a:pPr/>
              <a:t>33</a:t>
            </a:fld>
            <a:endParaRPr lang="en-US" altLang="en-US"/>
          </a:p>
        </p:txBody>
      </p:sp>
    </p:spTree>
    <p:extLst>
      <p:ext uri="{BB962C8B-B14F-4D97-AF65-F5344CB8AC3E}">
        <p14:creationId xmlns:p14="http://schemas.microsoft.com/office/powerpoint/2010/main" val="2356860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0181F-35F3-4CE1-8DFD-CA36506242C6}" type="slidenum">
              <a:rPr lang="en-US" altLang="en-US" smtClean="0"/>
              <a:pPr/>
              <a:t>34</a:t>
            </a:fld>
            <a:endParaRPr lang="en-US" altLang="en-US"/>
          </a:p>
        </p:txBody>
      </p:sp>
    </p:spTree>
    <p:extLst>
      <p:ext uri="{BB962C8B-B14F-4D97-AF65-F5344CB8AC3E}">
        <p14:creationId xmlns:p14="http://schemas.microsoft.com/office/powerpoint/2010/main" val="108718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altLang="en-US" sz="1300" dirty="0"/>
              <a:t>At the end of this module you will:</a:t>
            </a:r>
          </a:p>
          <a:p>
            <a:pPr>
              <a:buFont typeface="Wingdings" pitchFamily="2" charset="2"/>
              <a:buNone/>
            </a:pPr>
            <a:endParaRPr lang="en-US" altLang="en-US" sz="1000" dirty="0"/>
          </a:p>
          <a:p>
            <a:r>
              <a:rPr lang="en-US" altLang="en-US" sz="1300" dirty="0"/>
              <a:t>Explain why there is a need to study ethics</a:t>
            </a:r>
          </a:p>
          <a:p>
            <a:endParaRPr lang="en-US" altLang="en-US" sz="800" dirty="0"/>
          </a:p>
          <a:p>
            <a:r>
              <a:rPr lang="en-US" altLang="en-US" sz="1300" dirty="0"/>
              <a:t>Define ethics, morals, and values</a:t>
            </a:r>
          </a:p>
          <a:p>
            <a:endParaRPr lang="en-US" altLang="en-US" sz="800" dirty="0"/>
          </a:p>
          <a:p>
            <a:r>
              <a:rPr lang="en-US" altLang="en-US" sz="1300" dirty="0"/>
              <a:t>Compare Legal and Ethical reasoning </a:t>
            </a:r>
          </a:p>
          <a:p>
            <a:endParaRPr lang="en-US" altLang="en-US" sz="800" dirty="0"/>
          </a:p>
          <a:p>
            <a:r>
              <a:rPr lang="en-US" altLang="en-US" sz="1300" dirty="0"/>
              <a:t>Note the influences on ethical studies</a:t>
            </a:r>
          </a:p>
          <a:p>
            <a:endParaRPr lang="en-US" altLang="en-US" sz="800" dirty="0"/>
          </a:p>
          <a:p>
            <a:r>
              <a:rPr lang="en-US" altLang="en-US" sz="1300" dirty="0"/>
              <a:t>Review case studies and examples</a:t>
            </a:r>
          </a:p>
          <a:p>
            <a:endParaRPr lang="en-US" dirty="0"/>
          </a:p>
        </p:txBody>
      </p:sp>
      <p:sp>
        <p:nvSpPr>
          <p:cNvPr id="4" name="Slide Number Placeholder 3"/>
          <p:cNvSpPr>
            <a:spLocks noGrp="1"/>
          </p:cNvSpPr>
          <p:nvPr>
            <p:ph type="sldNum" sz="quarter" idx="10"/>
          </p:nvPr>
        </p:nvSpPr>
        <p:spPr/>
        <p:txBody>
          <a:bodyPr/>
          <a:lstStyle/>
          <a:p>
            <a:fld id="{5A30181F-35F3-4CE1-8DFD-CA36506242C6}" type="slidenum">
              <a:rPr lang="en-US" altLang="en-US" smtClean="0"/>
              <a:pPr/>
              <a:t>2</a:t>
            </a:fld>
            <a:endParaRPr lang="en-US" altLang="en-US"/>
          </a:p>
        </p:txBody>
      </p:sp>
    </p:spTree>
    <p:extLst>
      <p:ext uri="{BB962C8B-B14F-4D97-AF65-F5344CB8AC3E}">
        <p14:creationId xmlns:p14="http://schemas.microsoft.com/office/powerpoint/2010/main" val="281549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701E0EA-0633-42DA-8120-9D0B358FB4B4}" type="slidenum">
              <a:rPr lang="en-US" altLang="en-US"/>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9C3F6E8-BC78-4093-A186-FE26D74B1FAF}" type="slidenum">
              <a:rPr lang="en-US" altLang="en-US"/>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0786B7A-5CC2-480D-8B09-06EC84015F53}" type="slidenum">
              <a:rPr lang="en-US" altLang="en-US"/>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7F61E6B-580B-4097-AEEC-20B54049DF81}" type="slidenum">
              <a:rPr lang="en-US" altLang="en-US"/>
              <a:pPr/>
              <a:t>11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48417C5-11B7-4EAC-B73F-0CCBB3E80391}" type="slidenum">
              <a:rPr lang="en-US" altLang="en-US"/>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0786B7A-5CC2-480D-8B09-06EC84015F53}" type="slidenum">
              <a:rPr lang="en-US" altLang="en-US"/>
              <a:pPr/>
              <a:t>16</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0786B7A-5CC2-480D-8B09-06EC84015F53}" type="slidenum">
              <a:rPr lang="en-US" altLang="en-US"/>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685800" y="2286000"/>
            <a:ext cx="7772400" cy="1143000"/>
          </a:xfrm>
          <a:solidFill>
            <a:srgbClr val="000099"/>
          </a:solidFill>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a:defRPr/>
            </a:lvl1pPr>
          </a:lstStyle>
          <a:p>
            <a:pPr lvl="0"/>
            <a:r>
              <a:rPr lang="en-US" altLang="en-US" noProof="0" smtClean="0"/>
              <a:t>Click to edit Master title style</a:t>
            </a:r>
          </a:p>
        </p:txBody>
      </p:sp>
      <p:sp>
        <p:nvSpPr>
          <p:cNvPr id="249859" name="Rectangle 3"/>
          <p:cNvSpPr>
            <a:spLocks noGrp="1" noChangeArrowheads="1"/>
          </p:cNvSpPr>
          <p:nvPr>
            <p:ph type="subTitle" idx="1"/>
          </p:nvPr>
        </p:nvSpPr>
        <p:spPr>
          <a:xfrm>
            <a:off x="1371600" y="3886200"/>
            <a:ext cx="6400800" cy="1752600"/>
          </a:xfrm>
          <a:solidFill>
            <a:srgbClr val="000099"/>
          </a:solidFill>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marL="0" indent="0" algn="ctr">
              <a:buFontTx/>
              <a:buNone/>
              <a:defRPr/>
            </a:lvl1pPr>
          </a:lstStyle>
          <a:p>
            <a:pPr lvl="0"/>
            <a:r>
              <a:rPr lang="en-US" altLang="en-US" noProof="0" smtClean="0"/>
              <a:t>Click to edit Master subtitle style</a:t>
            </a:r>
          </a:p>
        </p:txBody>
      </p:sp>
      <p:sp>
        <p:nvSpPr>
          <p:cNvPr id="249860" name="Rectangle 4"/>
          <p:cNvSpPr>
            <a:spLocks noChangeArrowheads="1"/>
          </p:cNvSpPr>
          <p:nvPr/>
        </p:nvSpPr>
        <p:spPr bwMode="auto">
          <a:xfrm>
            <a:off x="8294688" y="6454775"/>
            <a:ext cx="701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800" b="1" i="0">
                <a:solidFill>
                  <a:srgbClr val="FFFFFF"/>
                </a:solidFill>
                <a:latin typeface="Arial" charset="0"/>
              </a:rPr>
              <a:t>C-</a:t>
            </a:r>
            <a:fld id="{8669748B-77EB-4880-B089-9433ABE2114B}" type="slidenum">
              <a:rPr lang="en-US" altLang="en-US" sz="1800" b="1" i="0">
                <a:solidFill>
                  <a:srgbClr val="FFFFFF"/>
                </a:solidFill>
                <a:latin typeface="Arial" charset="0"/>
              </a:rPr>
              <a:pPr eaLnBrk="0" hangingPunct="0"/>
              <a:t>‹#›</a:t>
            </a:fld>
            <a:endParaRPr lang="en-US" altLang="en-US" sz="1800" b="1" i="0">
              <a:solidFill>
                <a:srgbClr val="FFFFFF"/>
              </a:solidFill>
              <a:latin typeface="Arial"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64608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8802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Tree>
    <p:extLst>
      <p:ext uri="{BB962C8B-B14F-4D97-AF65-F5344CB8AC3E}">
        <p14:creationId xmlns:p14="http://schemas.microsoft.com/office/powerpoint/2010/main" val="21640600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137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Tree>
    <p:extLst>
      <p:ext uri="{BB962C8B-B14F-4D97-AF65-F5344CB8AC3E}">
        <p14:creationId xmlns:p14="http://schemas.microsoft.com/office/powerpoint/2010/main" val="36520961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7C3F878-F5E8-489B-AC8A-64F2A7E22C28}" type="datetimeFigureOut">
              <a:rPr lang="en-US" smtClean="0"/>
              <a:pPr/>
              <a:t>6/25/2014</a:t>
            </a:fld>
            <a:endParaRPr lang="en-US"/>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51FC063-5EA9-49AF-AFAF-D68C9E82B2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C3F878-F5E8-489B-AC8A-64F2A7E22C28}"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C3F878-F5E8-489B-AC8A-64F2A7E22C28}" type="datetimeFigureOut">
              <a:rPr lang="en-US" smtClean="0"/>
              <a:pPr/>
              <a:t>6/25/2014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47536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C3F878-F5E8-489B-AC8A-64F2A7E22C28}" type="datetimeFigureOut">
              <a:rPr lang="en-US" smtClean="0"/>
              <a:pPr/>
              <a:t>6/25/2014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C3F878-F5E8-489B-AC8A-64F2A7E22C28}"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51FC063-5EA9-49AF-AFAF-D68C9E82B23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3F878-F5E8-489B-AC8A-64F2A7E22C28}"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Tree>
    <p:extLst>
      <p:ext uri="{BB962C8B-B14F-4D97-AF65-F5344CB8AC3E}">
        <p14:creationId xmlns:p14="http://schemas.microsoft.com/office/powerpoint/2010/main" val="21640600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137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Tree>
    <p:extLst>
      <p:ext uri="{BB962C8B-B14F-4D97-AF65-F5344CB8AC3E}">
        <p14:creationId xmlns:p14="http://schemas.microsoft.com/office/powerpoint/2010/main" val="36520961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76004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4672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1740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42149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2660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99866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00580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2488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8836" name="Rectangle 4"/>
          <p:cNvSpPr>
            <a:spLocks noChangeArrowheads="1"/>
          </p:cNvSpPr>
          <p:nvPr/>
        </p:nvSpPr>
        <p:spPr bwMode="auto">
          <a:xfrm>
            <a:off x="7950200" y="6324600"/>
            <a:ext cx="6635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800" b="1" i="0">
                <a:solidFill>
                  <a:srgbClr val="FFFFFF"/>
                </a:solidFill>
                <a:latin typeface="Arial" charset="0"/>
              </a:rPr>
              <a:t>J-</a:t>
            </a:r>
            <a:fld id="{8FA7E90E-6FB5-43B9-AA69-B8BEF74F7DC5}" type="slidenum">
              <a:rPr lang="en-US" altLang="en-US" sz="1800" b="1" i="0">
                <a:solidFill>
                  <a:srgbClr val="FFFFFF"/>
                </a:solidFill>
                <a:latin typeface="Arial" charset="0"/>
              </a:rPr>
              <a:pPr eaLnBrk="0" hangingPunct="0"/>
              <a:t>‹#›</a:t>
            </a:fld>
            <a:endParaRPr lang="en-US" altLang="en-US" sz="1800" b="1" i="0">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ransition/>
  <p:hf sldNum="0" hdr="0" ftr="0" dt="0"/>
  <p:txStyles>
    <p:titleStyle>
      <a:lvl1pPr algn="ctr" rtl="0" fontAlgn="base">
        <a:spcBef>
          <a:spcPct val="0"/>
        </a:spcBef>
        <a:spcAft>
          <a:spcPct val="0"/>
        </a:spcAft>
        <a:defRPr sz="4400">
          <a:solidFill>
            <a:schemeClr val="bg2"/>
          </a:solidFill>
          <a:latin typeface="+mj-lt"/>
          <a:ea typeface="+mj-ea"/>
          <a:cs typeface="+mj-cs"/>
        </a:defRPr>
      </a:lvl1pPr>
      <a:lvl2pPr algn="ctr" rtl="0" fontAlgn="base">
        <a:spcBef>
          <a:spcPct val="0"/>
        </a:spcBef>
        <a:spcAft>
          <a:spcPct val="0"/>
        </a:spcAft>
        <a:defRPr sz="4400">
          <a:solidFill>
            <a:schemeClr val="bg2"/>
          </a:solidFill>
          <a:latin typeface="Times New Roman" pitchFamily="18" charset="0"/>
        </a:defRPr>
      </a:lvl2pPr>
      <a:lvl3pPr algn="ctr" rtl="0" fontAlgn="base">
        <a:spcBef>
          <a:spcPct val="0"/>
        </a:spcBef>
        <a:spcAft>
          <a:spcPct val="0"/>
        </a:spcAft>
        <a:defRPr sz="4400">
          <a:solidFill>
            <a:schemeClr val="bg2"/>
          </a:solidFill>
          <a:latin typeface="Times New Roman" pitchFamily="18" charset="0"/>
        </a:defRPr>
      </a:lvl3pPr>
      <a:lvl4pPr algn="ctr" rtl="0" fontAlgn="base">
        <a:spcBef>
          <a:spcPct val="0"/>
        </a:spcBef>
        <a:spcAft>
          <a:spcPct val="0"/>
        </a:spcAft>
        <a:defRPr sz="4400">
          <a:solidFill>
            <a:schemeClr val="bg2"/>
          </a:solidFill>
          <a:latin typeface="Times New Roman" pitchFamily="18" charset="0"/>
        </a:defRPr>
      </a:lvl4pPr>
      <a:lvl5pPr algn="ctr" rtl="0" fontAlgn="base">
        <a:spcBef>
          <a:spcPct val="0"/>
        </a:spcBef>
        <a:spcAft>
          <a:spcPct val="0"/>
        </a:spcAft>
        <a:defRPr sz="4400">
          <a:solidFill>
            <a:schemeClr val="bg2"/>
          </a:solidFill>
          <a:latin typeface="Times New Roman" pitchFamily="18" charset="0"/>
        </a:defRPr>
      </a:lvl5pPr>
      <a:lvl6pPr marL="457200" algn="ctr" rtl="0" fontAlgn="base">
        <a:spcBef>
          <a:spcPct val="0"/>
        </a:spcBef>
        <a:spcAft>
          <a:spcPct val="0"/>
        </a:spcAft>
        <a:defRPr sz="4400">
          <a:solidFill>
            <a:schemeClr val="bg2"/>
          </a:solidFill>
          <a:latin typeface="Times New Roman" pitchFamily="18" charset="0"/>
        </a:defRPr>
      </a:lvl6pPr>
      <a:lvl7pPr marL="914400" algn="ctr" rtl="0" fontAlgn="base">
        <a:spcBef>
          <a:spcPct val="0"/>
        </a:spcBef>
        <a:spcAft>
          <a:spcPct val="0"/>
        </a:spcAft>
        <a:defRPr sz="4400">
          <a:solidFill>
            <a:schemeClr val="bg2"/>
          </a:solidFill>
          <a:latin typeface="Times New Roman" pitchFamily="18" charset="0"/>
        </a:defRPr>
      </a:lvl7pPr>
      <a:lvl8pPr marL="1371600" algn="ctr" rtl="0" fontAlgn="base">
        <a:spcBef>
          <a:spcPct val="0"/>
        </a:spcBef>
        <a:spcAft>
          <a:spcPct val="0"/>
        </a:spcAft>
        <a:defRPr sz="4400">
          <a:solidFill>
            <a:schemeClr val="bg2"/>
          </a:solidFill>
          <a:latin typeface="Times New Roman" pitchFamily="18" charset="0"/>
        </a:defRPr>
      </a:lvl8pPr>
      <a:lvl9pPr marL="1828800" algn="ctr" rtl="0" fontAlgn="base">
        <a:spcBef>
          <a:spcPct val="0"/>
        </a:spcBef>
        <a:spcAft>
          <a:spcPct val="0"/>
        </a:spcAft>
        <a:defRPr sz="4400">
          <a:solidFill>
            <a:schemeClr val="bg2"/>
          </a:solidFill>
          <a:latin typeface="Times New Roman" pitchFamily="18" charset="0"/>
        </a:defRPr>
      </a:lvl9pPr>
    </p:titleStyle>
    <p:bodyStyle>
      <a:lvl1pPr marL="342900" indent="-342900" algn="l" rtl="0" fontAlgn="base">
        <a:spcBef>
          <a:spcPct val="20000"/>
        </a:spcBef>
        <a:spcAft>
          <a:spcPct val="0"/>
        </a:spcAft>
        <a:buClr>
          <a:srgbClr val="FFFFFF"/>
        </a:buClr>
        <a:buSzPct val="100000"/>
        <a:buChar char="•"/>
        <a:defRPr sz="3200">
          <a:solidFill>
            <a:schemeClr val="bg2"/>
          </a:solidFill>
          <a:latin typeface="+mn-lt"/>
          <a:ea typeface="+mn-ea"/>
          <a:cs typeface="+mn-cs"/>
        </a:defRPr>
      </a:lvl1pPr>
      <a:lvl2pPr marL="742950" indent="-285750" algn="l" rtl="0" fontAlgn="base">
        <a:spcBef>
          <a:spcPct val="20000"/>
        </a:spcBef>
        <a:spcAft>
          <a:spcPct val="0"/>
        </a:spcAft>
        <a:buClr>
          <a:srgbClr val="FFFFFF"/>
        </a:buClr>
        <a:buSzPct val="100000"/>
        <a:buChar char="–"/>
        <a:defRPr sz="2800">
          <a:solidFill>
            <a:schemeClr val="bg2"/>
          </a:solidFill>
          <a:latin typeface="+mn-lt"/>
        </a:defRPr>
      </a:lvl2pPr>
      <a:lvl3pPr marL="1143000" indent="-228600" algn="l" rtl="0" fontAlgn="base">
        <a:spcBef>
          <a:spcPct val="20000"/>
        </a:spcBef>
        <a:spcAft>
          <a:spcPct val="0"/>
        </a:spcAft>
        <a:buClr>
          <a:srgbClr val="FFFFFF"/>
        </a:buClr>
        <a:buSzPct val="100000"/>
        <a:buChar char="•"/>
        <a:defRPr sz="2400">
          <a:solidFill>
            <a:schemeClr val="bg2"/>
          </a:solidFill>
          <a:latin typeface="+mn-lt"/>
        </a:defRPr>
      </a:lvl3pPr>
      <a:lvl4pPr marL="1600200" indent="-228600" algn="l" rtl="0" fontAlgn="base">
        <a:spcBef>
          <a:spcPct val="20000"/>
        </a:spcBef>
        <a:spcAft>
          <a:spcPct val="0"/>
        </a:spcAft>
        <a:buClr>
          <a:srgbClr val="FFFFFF"/>
        </a:buClr>
        <a:buSzPct val="100000"/>
        <a:buChar char="–"/>
        <a:defRPr sz="2000">
          <a:solidFill>
            <a:schemeClr val="bg2"/>
          </a:solidFill>
          <a:latin typeface="+mn-lt"/>
        </a:defRPr>
      </a:lvl4pPr>
      <a:lvl5pPr marL="2057400" indent="-228600" algn="l" rtl="0" fontAlgn="base">
        <a:spcBef>
          <a:spcPct val="20000"/>
        </a:spcBef>
        <a:spcAft>
          <a:spcPct val="0"/>
        </a:spcAft>
        <a:buClr>
          <a:srgbClr val="FFFFFF"/>
        </a:buClr>
        <a:buSzPct val="100000"/>
        <a:buChar char="•"/>
        <a:defRPr sz="2000">
          <a:solidFill>
            <a:schemeClr val="bg2"/>
          </a:solidFill>
          <a:latin typeface="+mn-lt"/>
        </a:defRPr>
      </a:lvl5pPr>
      <a:lvl6pPr marL="2514600" indent="-228600" algn="l" rtl="0" fontAlgn="base">
        <a:spcBef>
          <a:spcPct val="20000"/>
        </a:spcBef>
        <a:spcAft>
          <a:spcPct val="0"/>
        </a:spcAft>
        <a:buClr>
          <a:srgbClr val="FFFFFF"/>
        </a:buClr>
        <a:buSzPct val="100000"/>
        <a:buChar char="•"/>
        <a:defRPr sz="2000">
          <a:solidFill>
            <a:schemeClr val="bg2"/>
          </a:solidFill>
          <a:latin typeface="+mn-lt"/>
        </a:defRPr>
      </a:lvl6pPr>
      <a:lvl7pPr marL="2971800" indent="-228600" algn="l" rtl="0" fontAlgn="base">
        <a:spcBef>
          <a:spcPct val="20000"/>
        </a:spcBef>
        <a:spcAft>
          <a:spcPct val="0"/>
        </a:spcAft>
        <a:buClr>
          <a:srgbClr val="FFFFFF"/>
        </a:buClr>
        <a:buSzPct val="100000"/>
        <a:buChar char="•"/>
        <a:defRPr sz="2000">
          <a:solidFill>
            <a:schemeClr val="bg2"/>
          </a:solidFill>
          <a:latin typeface="+mn-lt"/>
        </a:defRPr>
      </a:lvl7pPr>
      <a:lvl8pPr marL="3429000" indent="-228600" algn="l" rtl="0" fontAlgn="base">
        <a:spcBef>
          <a:spcPct val="20000"/>
        </a:spcBef>
        <a:spcAft>
          <a:spcPct val="0"/>
        </a:spcAft>
        <a:buClr>
          <a:srgbClr val="FFFFFF"/>
        </a:buClr>
        <a:buSzPct val="100000"/>
        <a:buChar char="•"/>
        <a:defRPr sz="2000">
          <a:solidFill>
            <a:schemeClr val="bg2"/>
          </a:solidFill>
          <a:latin typeface="+mn-lt"/>
        </a:defRPr>
      </a:lvl8pPr>
      <a:lvl9pPr marL="3886200" indent="-228600" algn="l" rtl="0" fontAlgn="base">
        <a:spcBef>
          <a:spcPct val="20000"/>
        </a:spcBef>
        <a:spcAft>
          <a:spcPct val="0"/>
        </a:spcAft>
        <a:buClr>
          <a:srgbClr val="FFFFFF"/>
        </a:buClr>
        <a:buSzPct val="10000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6/25/2014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914400" y="990600"/>
            <a:ext cx="7391400" cy="2667000"/>
          </a:xfrm>
          <a:noFill/>
          <a:ln/>
          <a:extLs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pPr algn="ctr"/>
            <a:r>
              <a:rPr lang="en-US" sz="4800" b="1" dirty="0">
                <a:latin typeface="+mj-lt"/>
                <a:ea typeface="+mj-ea"/>
                <a:cs typeface="+mj-cs"/>
              </a:rPr>
              <a:t>Going Global and US Tax </a:t>
            </a:r>
            <a:r>
              <a:rPr lang="en-US" sz="4800" b="1" dirty="0" smtClean="0">
                <a:latin typeface="+mj-lt"/>
                <a:ea typeface="+mj-ea"/>
                <a:cs typeface="+mj-cs"/>
              </a:rPr>
              <a:t>Considerations</a:t>
            </a:r>
            <a:endParaRPr lang="en-US" sz="4800" b="1" dirty="0">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pPr algn="ctr"/>
            <a:r>
              <a:rPr lang="en-US" altLang="en-US" b="1" dirty="0"/>
              <a:t>Double </a:t>
            </a:r>
            <a:r>
              <a:rPr lang="en-US" altLang="en-US" b="1" dirty="0" smtClean="0"/>
              <a:t>Taxation</a:t>
            </a:r>
            <a:endParaRPr lang="en-US" altLang="en-US" sz="3200" b="1" dirty="0"/>
          </a:p>
        </p:txBody>
      </p:sp>
      <p:sp>
        <p:nvSpPr>
          <p:cNvPr id="12291" name="Rectangle 3"/>
          <p:cNvSpPr>
            <a:spLocks noGrp="1" noChangeArrowheads="1"/>
          </p:cNvSpPr>
          <p:nvPr>
            <p:ph idx="1"/>
          </p:nvPr>
        </p:nvSpPr>
        <p:spPr>
          <a:xfrm>
            <a:off x="685800" y="1905000"/>
            <a:ext cx="7772400" cy="36576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pPr>
              <a:buFontTx/>
              <a:buNone/>
            </a:pPr>
            <a:endParaRPr lang="en-US" altLang="en-US" sz="2400" dirty="0">
              <a:latin typeface="Arial" charset="0"/>
            </a:endParaRPr>
          </a:p>
          <a:p>
            <a:pPr marL="744538" indent="-273050"/>
            <a:r>
              <a:rPr lang="en-US" altLang="en-US" sz="3000" dirty="0"/>
              <a:t>U.S. </a:t>
            </a:r>
            <a:r>
              <a:rPr lang="en-US" altLang="en-US" sz="3000" dirty="0" smtClean="0"/>
              <a:t>taxes </a:t>
            </a:r>
            <a:r>
              <a:rPr lang="en-US" altLang="en-US" sz="3000" dirty="0"/>
              <a:t>on “worldwide” income</a:t>
            </a:r>
            <a:endParaRPr lang="en-US" altLang="en-US" sz="2400" dirty="0"/>
          </a:p>
          <a:p>
            <a:pPr marL="1270000" lvl="1" indent="-273050"/>
            <a:r>
              <a:rPr lang="en-US" altLang="en-US" sz="2400" dirty="0"/>
              <a:t>Taxed by U.S. on income within the U.S.</a:t>
            </a:r>
          </a:p>
          <a:p>
            <a:pPr marL="1270000" lvl="1" indent="-273050"/>
            <a:r>
              <a:rPr lang="en-US" altLang="en-US" sz="2400" dirty="0"/>
              <a:t>Taxed by U.S. on income outside the U.S.</a:t>
            </a:r>
          </a:p>
          <a:p>
            <a:pPr marL="919163" lvl="1">
              <a:lnSpc>
                <a:spcPct val="80000"/>
              </a:lnSpc>
            </a:pPr>
            <a:endParaRPr lang="en-US" altLang="en-US" sz="2400" dirty="0">
              <a:latin typeface="Arial" charset="0"/>
            </a:endParaRPr>
          </a:p>
          <a:p>
            <a:pPr marL="744538" indent="-273050"/>
            <a:r>
              <a:rPr lang="en-US" altLang="en-US" sz="3000" dirty="0" smtClean="0"/>
              <a:t>Foreign jurisdictions impose income taxes too (territorial taxation)</a:t>
            </a:r>
            <a:endParaRPr lang="en-US" altLang="en-US" sz="3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381000" y="457200"/>
            <a:ext cx="8229600" cy="1143000"/>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ormAutofit/>
          </a:bodyPr>
          <a:lstStyle/>
          <a:p>
            <a:pPr algn="ctr"/>
            <a:r>
              <a:rPr lang="en-US" altLang="en-US" b="1" dirty="0"/>
              <a:t>Double </a:t>
            </a:r>
            <a:r>
              <a:rPr lang="en-US" altLang="en-US" b="1" dirty="0" smtClean="0"/>
              <a:t>Taxation Relief</a:t>
            </a:r>
            <a:endParaRPr lang="en-US" altLang="en-US" sz="3200" b="1" dirty="0"/>
          </a:p>
        </p:txBody>
      </p:sp>
      <p:sp>
        <p:nvSpPr>
          <p:cNvPr id="215043" name="Rectangle 3"/>
          <p:cNvSpPr>
            <a:spLocks noGrp="1" noChangeArrowheads="1"/>
          </p:cNvSpPr>
          <p:nvPr>
            <p:ph idx="1"/>
          </p:nvPr>
        </p:nvSpPr>
        <p:spPr>
          <a:xfrm>
            <a:off x="685800" y="1981200"/>
            <a:ext cx="7772400" cy="41910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normAutofit/>
          </a:bodyPr>
          <a:lstStyle/>
          <a:p>
            <a:pPr marL="744538" indent="-515938"/>
            <a:r>
              <a:rPr lang="en-US" altLang="en-US" sz="2800" dirty="0" smtClean="0"/>
              <a:t>Foreign </a:t>
            </a:r>
            <a:r>
              <a:rPr lang="en-US" altLang="en-US" sz="2800" dirty="0"/>
              <a:t>Tax Credit reduces double-taxation (U.S. and foreign) of the same </a:t>
            </a:r>
            <a:r>
              <a:rPr lang="en-US" altLang="en-US" sz="2800" dirty="0" smtClean="0"/>
              <a:t>incomes</a:t>
            </a:r>
          </a:p>
          <a:p>
            <a:pPr marL="744538" indent="-515938"/>
            <a:endParaRPr lang="en-US" altLang="en-US" sz="1900" dirty="0" smtClean="0">
              <a:latin typeface="Arial" charset="0"/>
            </a:endParaRPr>
          </a:p>
          <a:p>
            <a:pPr marL="744538" indent="-515938"/>
            <a:r>
              <a:rPr lang="en-US" altLang="en-US" sz="2800" dirty="0" smtClean="0"/>
              <a:t>Subject </a:t>
            </a:r>
            <a:r>
              <a:rPr lang="en-US" altLang="en-US" sz="2800" dirty="0"/>
              <a:t>to </a:t>
            </a:r>
            <a:r>
              <a:rPr lang="en-US" altLang="en-US" sz="2800" dirty="0" smtClean="0"/>
              <a:t>limitations</a:t>
            </a:r>
          </a:p>
          <a:p>
            <a:pPr marL="744538" indent="-515938"/>
            <a:endParaRPr lang="en-US" altLang="en-US" sz="1500" dirty="0" smtClean="0">
              <a:latin typeface="Arial" charset="0"/>
            </a:endParaRPr>
          </a:p>
          <a:p>
            <a:pPr marL="744538" indent="-515938"/>
            <a:r>
              <a:rPr lang="en-US" altLang="en-US" sz="2800" dirty="0" smtClean="0"/>
              <a:t>May deduct the tax instead of credit</a:t>
            </a:r>
          </a:p>
          <a:p>
            <a:pPr marL="744538" indent="-515938"/>
            <a:endParaRPr lang="en-US" altLang="en-US" sz="1500" dirty="0" smtClean="0">
              <a:latin typeface="Arial" charset="0"/>
            </a:endParaRPr>
          </a:p>
          <a:p>
            <a:pPr marL="744538" indent="-515938"/>
            <a:r>
              <a:rPr lang="en-US" altLang="en-US" sz="2800" dirty="0" smtClean="0"/>
              <a:t>Carry forward unused credits for 10 years</a:t>
            </a:r>
          </a:p>
          <a:p>
            <a:pPr marL="744538" indent="-515938"/>
            <a:endParaRPr lang="en-US" altLang="en-US" sz="1500" dirty="0" smtClean="0">
              <a:latin typeface="Arial" charset="0"/>
            </a:endParaRPr>
          </a:p>
          <a:p>
            <a:pPr marL="744538" indent="-515938"/>
            <a:r>
              <a:rPr lang="en-US" altLang="en-US" sz="2800" dirty="0" smtClean="0"/>
              <a:t>Characterize as active or passive</a:t>
            </a:r>
            <a:endParaRPr lang="en-US" altLang="en-US" sz="28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70524"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3641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762000" y="533400"/>
            <a:ext cx="7772400" cy="1143000"/>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ormAutofit fontScale="90000"/>
          </a:bodyPr>
          <a:lstStyle/>
          <a:p>
            <a:pPr algn="ctr"/>
            <a:r>
              <a:rPr lang="en-US" altLang="en-US" sz="4000" b="1" dirty="0" smtClean="0"/>
              <a:t/>
            </a:r>
            <a:br>
              <a:rPr lang="en-US" altLang="en-US" sz="4000" b="1" dirty="0" smtClean="0"/>
            </a:br>
            <a:r>
              <a:rPr lang="en-US" altLang="en-US" sz="5300" b="1" dirty="0" smtClean="0">
                <a:cs typeface="Times New Roman" pitchFamily="18" charset="0"/>
              </a:rPr>
              <a:t>Foreign </a:t>
            </a:r>
            <a:r>
              <a:rPr lang="en-US" altLang="en-US" sz="5300" b="1" dirty="0">
                <a:cs typeface="Times New Roman" pitchFamily="18" charset="0"/>
              </a:rPr>
              <a:t>Tax </a:t>
            </a:r>
            <a:r>
              <a:rPr lang="en-US" altLang="en-US" sz="5300" b="1" dirty="0" smtClean="0">
                <a:cs typeface="Times New Roman" pitchFamily="18" charset="0"/>
              </a:rPr>
              <a:t>Credits Issues</a:t>
            </a:r>
            <a:endParaRPr lang="en-US" altLang="en-US" sz="5300" b="1" dirty="0">
              <a:cs typeface="Times New Roman" pitchFamily="18" charset="0"/>
            </a:endParaRPr>
          </a:p>
        </p:txBody>
      </p:sp>
      <p:sp>
        <p:nvSpPr>
          <p:cNvPr id="220163" name="Rectangle 3"/>
          <p:cNvSpPr>
            <a:spLocks noGrp="1" noChangeArrowheads="1"/>
          </p:cNvSpPr>
          <p:nvPr>
            <p:ph idx="1"/>
          </p:nvPr>
        </p:nvSpPr>
        <p:spPr>
          <a:xfrm>
            <a:off x="685800" y="1828800"/>
            <a:ext cx="8001000" cy="43434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normAutofit fontScale="92500" lnSpcReduction="10000"/>
          </a:bodyPr>
          <a:lstStyle/>
          <a:p>
            <a:pPr>
              <a:buFontTx/>
              <a:buNone/>
            </a:pPr>
            <a:endParaRPr lang="en-US" altLang="en-US" dirty="0">
              <a:latin typeface="Arial" charset="0"/>
            </a:endParaRPr>
          </a:p>
          <a:p>
            <a:pPr marL="974725" indent="-503238"/>
            <a:r>
              <a:rPr lang="en-US" altLang="en-US" sz="3900" dirty="0"/>
              <a:t>Computing </a:t>
            </a:r>
            <a:r>
              <a:rPr lang="en-US" altLang="en-US" sz="3900" dirty="0" smtClean="0"/>
              <a:t>Errors</a:t>
            </a:r>
          </a:p>
          <a:p>
            <a:pPr marL="744538" indent="-273050"/>
            <a:endParaRPr lang="en-US" altLang="en-US" sz="1400" dirty="0">
              <a:latin typeface="+mj-lt"/>
            </a:endParaRPr>
          </a:p>
          <a:p>
            <a:pPr marL="974725" indent="-503238"/>
            <a:r>
              <a:rPr lang="en-US" altLang="en-US" sz="3900" dirty="0" smtClean="0"/>
              <a:t>Translation Errors</a:t>
            </a:r>
          </a:p>
          <a:p>
            <a:pPr marL="744538" indent="-273050"/>
            <a:endParaRPr lang="en-US" altLang="en-US" sz="1200" dirty="0">
              <a:latin typeface="+mj-lt"/>
            </a:endParaRPr>
          </a:p>
          <a:p>
            <a:pPr marL="974725" indent="-503238"/>
            <a:r>
              <a:rPr lang="en-US" altLang="en-US" sz="3900" dirty="0"/>
              <a:t>Sourcing of </a:t>
            </a:r>
            <a:r>
              <a:rPr lang="en-US" altLang="en-US" sz="3900" dirty="0" smtClean="0"/>
              <a:t>Income</a:t>
            </a:r>
          </a:p>
          <a:p>
            <a:pPr marL="744538" indent="-273050"/>
            <a:endParaRPr lang="en-US" altLang="en-US" sz="1300" dirty="0">
              <a:latin typeface="+mj-lt"/>
            </a:endParaRPr>
          </a:p>
          <a:p>
            <a:pPr marL="974725" indent="-503238"/>
            <a:r>
              <a:rPr lang="en-US" altLang="en-US" sz="3900" dirty="0" smtClean="0"/>
              <a:t>Passive vs. Active </a:t>
            </a:r>
          </a:p>
          <a:p>
            <a:pPr marL="744538" indent="-273050"/>
            <a:endParaRPr lang="en-US" altLang="en-US" sz="1100" dirty="0" smtClean="0">
              <a:latin typeface="+mj-lt"/>
            </a:endParaRPr>
          </a:p>
          <a:p>
            <a:pPr marL="974725" indent="-503238"/>
            <a:r>
              <a:rPr lang="en-US" altLang="en-US" sz="3900" dirty="0" smtClean="0">
                <a:cs typeface="Arial" charset="0"/>
              </a:rPr>
              <a:t>Cash Basis vs. Accrual</a:t>
            </a:r>
            <a:endParaRPr lang="en-US" altLang="en-US" sz="3900" dirty="0">
              <a:cs typeface="Arial" charset="0"/>
            </a:endParaRPr>
          </a:p>
        </p:txBody>
      </p:sp>
    </p:spTree>
    <p:extLst>
      <p:ext uri="{BB962C8B-B14F-4D97-AF65-F5344CB8AC3E}">
        <p14:creationId xmlns:p14="http://schemas.microsoft.com/office/powerpoint/2010/main" val="150265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2154500"/>
          </a:xfrm>
        </p:spPr>
        <p:txBody>
          <a:bodyPr>
            <a:normAutofit fontScale="90000"/>
          </a:bodyPr>
          <a:lstStyle/>
          <a:p>
            <a:pPr algn="ctr"/>
            <a:r>
              <a:rPr lang="en-US" dirty="0" smtClean="0"/>
              <a:t/>
            </a:r>
            <a:br>
              <a:rPr lang="en-US" dirty="0" smtClean="0"/>
            </a:br>
            <a:r>
              <a:rPr lang="en-US" dirty="0" smtClean="0"/>
              <a:t>GLOBAL  SCENARIOS</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C:\Users\0S9KB\AppData\Local\Microsoft\Windows\Temporary Internet Files\Content.IE5\BBBRKHAA\MP9004393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82060"/>
            <a:ext cx="8305800" cy="480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49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96112"/>
          </a:xfrm>
        </p:spPr>
        <p:txBody>
          <a:bodyPr/>
          <a:lstStyle/>
          <a:p>
            <a:pPr algn="ctr"/>
            <a:r>
              <a:rPr lang="en-US" dirty="0" smtClean="0"/>
              <a:t>Do Nothing Scenario</a:t>
            </a:r>
            <a:endParaRPr lang="en-US" dirty="0"/>
          </a:p>
        </p:txBody>
      </p:sp>
      <p:sp>
        <p:nvSpPr>
          <p:cNvPr id="3" name="Content Placeholder 2"/>
          <p:cNvSpPr>
            <a:spLocks noGrp="1"/>
          </p:cNvSpPr>
          <p:nvPr>
            <p:ph idx="1"/>
          </p:nvPr>
        </p:nvSpPr>
        <p:spPr>
          <a:xfrm>
            <a:off x="762000" y="1828800"/>
            <a:ext cx="7620000" cy="3970469"/>
          </a:xfrm>
        </p:spPr>
        <p:txBody>
          <a:bodyPr>
            <a:normAutofit fontScale="92500" lnSpcReduction="10000"/>
          </a:bodyPr>
          <a:lstStyle/>
          <a:p>
            <a:pPr marL="744538" indent="-455613"/>
            <a:r>
              <a:rPr lang="en-US" sz="3200" dirty="0" smtClean="0"/>
              <a:t>US mfg. of biological 3-D printer</a:t>
            </a:r>
          </a:p>
          <a:p>
            <a:pPr marL="744538" indent="-455613"/>
            <a:endParaRPr lang="en-US" sz="1800" dirty="0" smtClean="0">
              <a:latin typeface="+mj-lt"/>
            </a:endParaRPr>
          </a:p>
          <a:p>
            <a:pPr marL="744538" indent="-455613"/>
            <a:r>
              <a:rPr lang="en-US" sz="3200" dirty="0" smtClean="0"/>
              <a:t>Has worldwide sales associates</a:t>
            </a:r>
          </a:p>
          <a:p>
            <a:pPr marL="744538" indent="-455613"/>
            <a:endParaRPr lang="en-US" sz="1600" dirty="0" smtClean="0">
              <a:latin typeface="+mj-lt"/>
            </a:endParaRPr>
          </a:p>
          <a:p>
            <a:pPr marL="744538" indent="-455613"/>
            <a:r>
              <a:rPr lang="en-US" sz="3200" dirty="0" smtClean="0"/>
              <a:t>Sells directly to customers</a:t>
            </a:r>
          </a:p>
          <a:p>
            <a:pPr marL="744538" indent="-455613"/>
            <a:endParaRPr lang="en-US" sz="1500" dirty="0" smtClean="0">
              <a:latin typeface="+mj-lt"/>
            </a:endParaRPr>
          </a:p>
          <a:p>
            <a:pPr marL="744538" indent="-455613"/>
            <a:r>
              <a:rPr lang="en-US" sz="3200" dirty="0" smtClean="0"/>
              <a:t>Pays commission to sales associates</a:t>
            </a:r>
          </a:p>
          <a:p>
            <a:pPr marL="744538" indent="-455613"/>
            <a:endParaRPr lang="en-US" sz="1600" dirty="0" smtClean="0">
              <a:latin typeface="+mj-lt"/>
            </a:endParaRPr>
          </a:p>
          <a:p>
            <a:pPr marL="744538" indent="-455613"/>
            <a:r>
              <a:rPr lang="en-US" sz="3200" dirty="0" smtClean="0"/>
              <a:t>Tax implications – All US sourced income and expenses</a:t>
            </a:r>
          </a:p>
          <a:p>
            <a:endParaRPr lang="en-US" dirty="0"/>
          </a:p>
        </p:txBody>
      </p:sp>
    </p:spTree>
    <p:extLst>
      <p:ext uri="{BB962C8B-B14F-4D97-AF65-F5344CB8AC3E}">
        <p14:creationId xmlns:p14="http://schemas.microsoft.com/office/powerpoint/2010/main" val="2158146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04088"/>
            <a:ext cx="8229600" cy="972312"/>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ormAutofit/>
          </a:bodyPr>
          <a:lstStyle/>
          <a:p>
            <a:pPr algn="ctr"/>
            <a:r>
              <a:rPr lang="en-US" altLang="en-US" b="1" dirty="0" smtClean="0"/>
              <a:t>U.S. Branch</a:t>
            </a:r>
            <a:endParaRPr lang="en-US" altLang="en-US" sz="3200" b="1" dirty="0"/>
          </a:p>
        </p:txBody>
      </p:sp>
      <p:sp>
        <p:nvSpPr>
          <p:cNvPr id="12291" name="Rectangle 3"/>
          <p:cNvSpPr>
            <a:spLocks noGrp="1" noChangeArrowheads="1"/>
          </p:cNvSpPr>
          <p:nvPr>
            <p:ph idx="1"/>
          </p:nvPr>
        </p:nvSpPr>
        <p:spPr>
          <a:xfrm>
            <a:off x="685800" y="1905000"/>
            <a:ext cx="7772400" cy="44196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normAutofit lnSpcReduction="10000"/>
          </a:bodyPr>
          <a:lstStyle/>
          <a:p>
            <a:pPr marL="744538" indent="-393700"/>
            <a:r>
              <a:rPr lang="en-US" altLang="en-US" sz="3200" dirty="0" smtClean="0"/>
              <a:t>Client opens office in Toronto</a:t>
            </a:r>
          </a:p>
          <a:p>
            <a:pPr marL="744538" indent="-393700"/>
            <a:endParaRPr lang="en-US" altLang="en-US" sz="1500" dirty="0" smtClean="0">
              <a:latin typeface="+mj-lt"/>
            </a:endParaRPr>
          </a:p>
          <a:p>
            <a:pPr marL="744538" indent="-393700"/>
            <a:r>
              <a:rPr lang="en-US" altLang="en-US" sz="3200" dirty="0" smtClean="0"/>
              <a:t>Register as an unincorporated entity and files all necessary Canadian paper work</a:t>
            </a:r>
          </a:p>
          <a:p>
            <a:pPr marL="744538" indent="-393700"/>
            <a:endParaRPr lang="en-US" altLang="en-US" sz="1500" dirty="0" smtClean="0">
              <a:latin typeface="+mj-lt"/>
            </a:endParaRPr>
          </a:p>
          <a:p>
            <a:pPr marL="744538" indent="-393700"/>
            <a:r>
              <a:rPr lang="en-US" altLang="en-US" sz="3200" dirty="0" smtClean="0"/>
              <a:t>No advice from CPA or Attorney</a:t>
            </a:r>
          </a:p>
          <a:p>
            <a:pPr marL="744538" indent="-393700"/>
            <a:endParaRPr lang="en-US" altLang="en-US" sz="1400" dirty="0" smtClean="0">
              <a:latin typeface="+mj-lt"/>
            </a:endParaRPr>
          </a:p>
          <a:p>
            <a:pPr marL="744538" indent="-393700"/>
            <a:r>
              <a:rPr lang="en-US" altLang="en-US" sz="3200" dirty="0" smtClean="0"/>
              <a:t>Tax implications – All US sourced (consolidated on US return)</a:t>
            </a:r>
            <a:endParaRPr lang="en-US" altLang="en-US" sz="3200" dirty="0"/>
          </a:p>
        </p:txBody>
      </p:sp>
    </p:spTree>
    <p:extLst>
      <p:ext uri="{BB962C8B-B14F-4D97-AF65-F5344CB8AC3E}">
        <p14:creationId xmlns:p14="http://schemas.microsoft.com/office/powerpoint/2010/main" val="132441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229600" cy="819912"/>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ormAutofit/>
          </a:bodyPr>
          <a:lstStyle/>
          <a:p>
            <a:pPr algn="ctr"/>
            <a:r>
              <a:rPr lang="en-US" altLang="en-US" b="1" dirty="0" smtClean="0"/>
              <a:t>Corporation</a:t>
            </a:r>
            <a:endParaRPr lang="en-US" altLang="en-US" sz="3200" b="1" dirty="0"/>
          </a:p>
        </p:txBody>
      </p:sp>
      <p:sp>
        <p:nvSpPr>
          <p:cNvPr id="12291" name="Rectangle 3"/>
          <p:cNvSpPr>
            <a:spLocks noGrp="1" noChangeArrowheads="1"/>
          </p:cNvSpPr>
          <p:nvPr>
            <p:ph idx="1"/>
          </p:nvPr>
        </p:nvSpPr>
        <p:spPr>
          <a:xfrm>
            <a:off x="609600" y="1752600"/>
            <a:ext cx="7772400" cy="46482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noAutofit/>
          </a:bodyPr>
          <a:lstStyle/>
          <a:p>
            <a:pPr marL="457200" indent="-457200"/>
            <a:r>
              <a:rPr lang="en-US" sz="3200" dirty="0" smtClean="0"/>
              <a:t>Client sets up a corporation in Mexico </a:t>
            </a:r>
          </a:p>
          <a:p>
            <a:endParaRPr lang="en-US" sz="1400" dirty="0" smtClean="0">
              <a:latin typeface="+mj-lt"/>
            </a:endParaRPr>
          </a:p>
          <a:p>
            <a:pPr marL="457200" indent="-457200"/>
            <a:r>
              <a:rPr lang="en-US" sz="3200" dirty="0" smtClean="0"/>
              <a:t>Ships directly from Mexico to EU and to other destinations within Mexico</a:t>
            </a:r>
          </a:p>
          <a:p>
            <a:endParaRPr lang="en-US" sz="1400" dirty="0" smtClean="0">
              <a:latin typeface="+mj-lt"/>
            </a:endParaRPr>
          </a:p>
          <a:p>
            <a:pPr marL="457200" indent="-457200"/>
            <a:r>
              <a:rPr lang="en-US" sz="3200" dirty="0" smtClean="0"/>
              <a:t>How to report income (loss) from Mexico</a:t>
            </a:r>
          </a:p>
          <a:p>
            <a:endParaRPr lang="en-US" sz="1400" dirty="0" smtClean="0">
              <a:latin typeface="+mj-lt"/>
            </a:endParaRPr>
          </a:p>
          <a:p>
            <a:pPr marL="457200" indent="-457200"/>
            <a:r>
              <a:rPr lang="en-US" sz="3200" dirty="0" smtClean="0"/>
              <a:t>How </a:t>
            </a:r>
            <a:r>
              <a:rPr lang="en-US" sz="3200" dirty="0"/>
              <a:t>to report </a:t>
            </a:r>
            <a:r>
              <a:rPr lang="en-US" sz="3200" dirty="0" smtClean="0"/>
              <a:t>return on investment</a:t>
            </a:r>
            <a:endParaRPr lang="en-US" altLang="en-US" sz="3200" dirty="0"/>
          </a:p>
        </p:txBody>
      </p:sp>
    </p:spTree>
    <p:extLst>
      <p:ext uri="{BB962C8B-B14F-4D97-AF65-F5344CB8AC3E}">
        <p14:creationId xmlns:p14="http://schemas.microsoft.com/office/powerpoint/2010/main" val="325903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1143000"/>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ormAutofit/>
          </a:bodyPr>
          <a:lstStyle/>
          <a:p>
            <a:pPr algn="ctr"/>
            <a:r>
              <a:rPr lang="en-US" altLang="en-US" b="1" dirty="0" smtClean="0"/>
              <a:t>Partnership</a:t>
            </a:r>
            <a:endParaRPr lang="en-US" altLang="en-US" sz="3200" b="1" dirty="0"/>
          </a:p>
        </p:txBody>
      </p:sp>
      <p:sp>
        <p:nvSpPr>
          <p:cNvPr id="12291" name="Rectangle 3"/>
          <p:cNvSpPr>
            <a:spLocks noGrp="1" noChangeArrowheads="1"/>
          </p:cNvSpPr>
          <p:nvPr>
            <p:ph idx="1"/>
          </p:nvPr>
        </p:nvSpPr>
        <p:spPr>
          <a:xfrm>
            <a:off x="685800" y="1905000"/>
            <a:ext cx="8305800" cy="44958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noAutofit/>
          </a:bodyPr>
          <a:lstStyle/>
          <a:p>
            <a:pPr marL="457200" indent="-457200"/>
            <a:r>
              <a:rPr lang="en-US" sz="3200" dirty="0" smtClean="0"/>
              <a:t>Form Partnership by making a contribution</a:t>
            </a:r>
            <a:endParaRPr lang="en-US" sz="3200" dirty="0"/>
          </a:p>
          <a:p>
            <a:endParaRPr lang="en-US" sz="1100" dirty="0">
              <a:latin typeface="+mj-lt"/>
            </a:endParaRPr>
          </a:p>
          <a:p>
            <a:pPr marL="457200" indent="-457200"/>
            <a:r>
              <a:rPr lang="en-US" sz="3200" dirty="0" smtClean="0"/>
              <a:t>Partnership conducts R&amp;D and license products for use in South America market </a:t>
            </a:r>
            <a:endParaRPr lang="en-US" sz="3200" dirty="0"/>
          </a:p>
          <a:p>
            <a:endParaRPr lang="en-US" sz="1100" dirty="0">
              <a:latin typeface="+mj-lt"/>
            </a:endParaRPr>
          </a:p>
          <a:p>
            <a:pPr marL="457200" indent="-457200"/>
            <a:r>
              <a:rPr lang="en-US" sz="3200" dirty="0" smtClean="0"/>
              <a:t>Filing Requirements</a:t>
            </a:r>
            <a:endParaRPr lang="en-US" sz="3200" dirty="0"/>
          </a:p>
          <a:p>
            <a:endParaRPr lang="en-US" sz="1100" dirty="0">
              <a:latin typeface="+mj-lt"/>
            </a:endParaRPr>
          </a:p>
          <a:p>
            <a:pPr marL="457200" indent="-457200"/>
            <a:r>
              <a:rPr lang="en-US" sz="3200" dirty="0"/>
              <a:t>How to report income (loss</a:t>
            </a:r>
            <a:r>
              <a:rPr lang="en-US" sz="3200" dirty="0" smtClean="0"/>
              <a:t>)</a:t>
            </a:r>
          </a:p>
          <a:p>
            <a:pPr marL="457200" indent="-457200"/>
            <a:endParaRPr lang="en-US" sz="1100" dirty="0">
              <a:latin typeface="+mj-lt"/>
            </a:endParaRPr>
          </a:p>
          <a:p>
            <a:pPr marL="457200" indent="-457200"/>
            <a:r>
              <a:rPr lang="en-US" sz="3200" dirty="0"/>
              <a:t>How to report return on investment</a:t>
            </a:r>
            <a:endParaRPr lang="en-US" altLang="en-US" sz="3200" dirty="0"/>
          </a:p>
        </p:txBody>
      </p:sp>
    </p:spTree>
    <p:extLst>
      <p:ext uri="{BB962C8B-B14F-4D97-AF65-F5344CB8AC3E}">
        <p14:creationId xmlns:p14="http://schemas.microsoft.com/office/powerpoint/2010/main" val="6546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04088"/>
            <a:ext cx="8229600" cy="819912"/>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ormAutofit/>
          </a:bodyPr>
          <a:lstStyle/>
          <a:p>
            <a:pPr algn="ctr"/>
            <a:r>
              <a:rPr lang="en-US" altLang="en-US" b="1" dirty="0" smtClean="0"/>
              <a:t>Hybrid</a:t>
            </a:r>
            <a:endParaRPr lang="en-US" altLang="en-US" sz="3200" b="1" dirty="0"/>
          </a:p>
        </p:txBody>
      </p:sp>
      <p:sp>
        <p:nvSpPr>
          <p:cNvPr id="12291" name="Rectangle 3"/>
          <p:cNvSpPr>
            <a:spLocks noGrp="1" noChangeArrowheads="1"/>
          </p:cNvSpPr>
          <p:nvPr>
            <p:ph idx="1"/>
          </p:nvPr>
        </p:nvSpPr>
        <p:spPr>
          <a:xfrm>
            <a:off x="685800" y="1905000"/>
            <a:ext cx="7772400" cy="44196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normAutofit/>
          </a:bodyPr>
          <a:lstStyle/>
          <a:p>
            <a:pPr marL="457200" indent="-457200"/>
            <a:r>
              <a:rPr lang="en-US" altLang="en-US" sz="3600" dirty="0" smtClean="0">
                <a:latin typeface="+mj-lt"/>
              </a:rPr>
              <a:t>Hybrid entities have a foreign tax status different from a US tax status</a:t>
            </a:r>
          </a:p>
          <a:p>
            <a:endParaRPr lang="en-US" altLang="en-US" sz="1100" dirty="0" smtClean="0">
              <a:latin typeface="+mj-lt"/>
            </a:endParaRPr>
          </a:p>
          <a:p>
            <a:pPr marL="457200" indent="-457200"/>
            <a:r>
              <a:rPr lang="en-US" altLang="en-US" sz="3600" dirty="0" smtClean="0">
                <a:latin typeface="+mj-lt"/>
              </a:rPr>
              <a:t>Example:  </a:t>
            </a:r>
            <a:r>
              <a:rPr lang="en-US" altLang="en-US" sz="3600" dirty="0"/>
              <a:t>Foreign Corporation but US </a:t>
            </a:r>
            <a:r>
              <a:rPr lang="en-US" altLang="en-US" sz="3600" dirty="0" smtClean="0"/>
              <a:t>Branch, </a:t>
            </a:r>
            <a:r>
              <a:rPr lang="en-US" altLang="en-US" sz="3600" dirty="0" smtClean="0">
                <a:latin typeface="+mj-lt"/>
              </a:rPr>
              <a:t>Section 1504(d) election</a:t>
            </a:r>
          </a:p>
          <a:p>
            <a:endParaRPr lang="en-US" altLang="en-US" sz="1200" dirty="0" smtClean="0">
              <a:latin typeface="+mj-lt"/>
            </a:endParaRPr>
          </a:p>
          <a:p>
            <a:pPr marL="457200" indent="-457200"/>
            <a:r>
              <a:rPr lang="en-US" altLang="en-US" sz="3600" dirty="0" smtClean="0">
                <a:latin typeface="+mj-lt"/>
              </a:rPr>
              <a:t>What is best foreign structure and what is best US tax structure</a:t>
            </a:r>
          </a:p>
          <a:p>
            <a:pPr>
              <a:buFontTx/>
              <a:buNone/>
            </a:pPr>
            <a:endParaRPr lang="en-US" altLang="en-US" sz="2400" dirty="0" smtClean="0">
              <a:latin typeface="Arial" charset="0"/>
            </a:endParaRPr>
          </a:p>
          <a:p>
            <a:pPr>
              <a:buFontTx/>
              <a:buNone/>
            </a:pPr>
            <a:endParaRPr lang="en-US" altLang="en-US" sz="2400" dirty="0">
              <a:latin typeface="Arial" charset="0"/>
            </a:endParaRPr>
          </a:p>
        </p:txBody>
      </p:sp>
    </p:spTree>
    <p:extLst>
      <p:ext uri="{BB962C8B-B14F-4D97-AF65-F5344CB8AC3E}">
        <p14:creationId xmlns:p14="http://schemas.microsoft.com/office/powerpoint/2010/main" val="3219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lstStyle/>
          <a:p>
            <a:pPr algn="ctr"/>
            <a:r>
              <a:rPr lang="en-US" dirty="0" smtClean="0"/>
              <a:t>OBJECTIVES</a:t>
            </a:r>
            <a:endParaRPr lang="en-US" dirty="0"/>
          </a:p>
        </p:txBody>
      </p:sp>
      <p:sp>
        <p:nvSpPr>
          <p:cNvPr id="3" name="Text Placeholder 2"/>
          <p:cNvSpPr>
            <a:spLocks noGrp="1"/>
          </p:cNvSpPr>
          <p:nvPr>
            <p:ph type="body" sz="half" idx="1"/>
          </p:nvPr>
        </p:nvSpPr>
        <p:spPr>
          <a:xfrm>
            <a:off x="685800" y="1600200"/>
            <a:ext cx="7924800" cy="4724400"/>
          </a:xfrm>
        </p:spPr>
        <p:txBody>
          <a:bodyPr>
            <a:normAutofit fontScale="92500"/>
          </a:bodyPr>
          <a:lstStyle/>
          <a:p>
            <a:pPr marL="457200" indent="-457200"/>
            <a:r>
              <a:rPr lang="en-US" sz="3600" dirty="0" smtClean="0"/>
              <a:t>Define Basic Filing </a:t>
            </a:r>
            <a:r>
              <a:rPr lang="en-US" sz="3600" dirty="0"/>
              <a:t>R</a:t>
            </a:r>
            <a:r>
              <a:rPr lang="en-US" sz="3600" dirty="0" smtClean="0"/>
              <a:t>equirements</a:t>
            </a:r>
          </a:p>
          <a:p>
            <a:pPr marL="457200" indent="-457200"/>
            <a:r>
              <a:rPr lang="en-US" sz="3600" dirty="0" smtClean="0"/>
              <a:t>Explain Relief from Double Taxation</a:t>
            </a:r>
          </a:p>
          <a:p>
            <a:pPr marL="457200" indent="-457200"/>
            <a:r>
              <a:rPr lang="en-US" sz="3600" dirty="0" smtClean="0"/>
              <a:t>Review International Scenarios and the US Tax Implications</a:t>
            </a:r>
          </a:p>
          <a:p>
            <a:pPr marL="457200" indent="-457200"/>
            <a:r>
              <a:rPr lang="en-US" sz="3600" dirty="0" smtClean="0"/>
              <a:t>Note US Tax Forms for Foreign Activity</a:t>
            </a:r>
          </a:p>
          <a:p>
            <a:pPr marL="457200" indent="-457200"/>
            <a:r>
              <a:rPr lang="en-US" sz="3600" dirty="0" smtClean="0"/>
              <a:t>Discuss Potential Tax Issues</a:t>
            </a:r>
          </a:p>
          <a:p>
            <a:pPr marL="457200" indent="-457200"/>
            <a:r>
              <a:rPr lang="en-US" sz="3600" dirty="0" smtClean="0"/>
              <a:t>Describe Process and Structure at IRS</a:t>
            </a:r>
            <a:endParaRPr lang="en-US" dirty="0" smtClean="0"/>
          </a:p>
          <a:p>
            <a:endParaRPr lang="en-US" dirty="0" smtClean="0"/>
          </a:p>
          <a:p>
            <a:endParaRPr lang="en-US" dirty="0"/>
          </a:p>
        </p:txBody>
      </p:sp>
    </p:spTree>
    <p:extLst>
      <p:ext uri="{BB962C8B-B14F-4D97-AF65-F5344CB8AC3E}">
        <p14:creationId xmlns:p14="http://schemas.microsoft.com/office/powerpoint/2010/main" val="267088835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66152"/>
            <a:ext cx="3810000" cy="5486400"/>
          </a:xfrm>
        </p:spPr>
        <p:txBody>
          <a:bodyPr>
            <a:normAutofit lnSpcReduction="10000"/>
          </a:bodyPr>
          <a:lstStyle/>
          <a:p>
            <a:r>
              <a:rPr lang="en-US" sz="2800" dirty="0" smtClean="0"/>
              <a:t>Treaties</a:t>
            </a:r>
          </a:p>
          <a:p>
            <a:r>
              <a:rPr lang="en-US" sz="2800" dirty="0" smtClean="0"/>
              <a:t>Residence</a:t>
            </a:r>
          </a:p>
          <a:p>
            <a:r>
              <a:rPr lang="en-US" sz="2800" dirty="0" smtClean="0"/>
              <a:t>Filing Requirements</a:t>
            </a:r>
          </a:p>
          <a:p>
            <a:r>
              <a:rPr lang="en-US" sz="2800" dirty="0" smtClean="0"/>
              <a:t>Withholding Tax</a:t>
            </a:r>
          </a:p>
          <a:p>
            <a:r>
              <a:rPr lang="en-US" sz="2800" dirty="0" smtClean="0"/>
              <a:t>Sourcing</a:t>
            </a:r>
          </a:p>
          <a:p>
            <a:r>
              <a:rPr lang="en-US" sz="2800" dirty="0" smtClean="0"/>
              <a:t>E &amp; P</a:t>
            </a:r>
          </a:p>
          <a:p>
            <a:r>
              <a:rPr lang="en-US" sz="2800" dirty="0" smtClean="0"/>
              <a:t>Transfer Pricing</a:t>
            </a:r>
          </a:p>
          <a:p>
            <a:r>
              <a:rPr lang="en-US" sz="2800" dirty="0" err="1" smtClean="0"/>
              <a:t>FTCs</a:t>
            </a:r>
            <a:endParaRPr lang="en-US" sz="2800" dirty="0" smtClean="0"/>
          </a:p>
          <a:p>
            <a:r>
              <a:rPr lang="en-US" sz="2800" dirty="0" smtClean="0"/>
              <a:t>Subpart F</a:t>
            </a:r>
          </a:p>
          <a:p>
            <a:r>
              <a:rPr lang="en-US" sz="2800" dirty="0" err="1" smtClean="0"/>
              <a:t>E.C.I</a:t>
            </a:r>
            <a:r>
              <a:rPr lang="en-US" sz="2800" dirty="0" smtClean="0"/>
              <a:t>.</a:t>
            </a:r>
          </a:p>
          <a:p>
            <a:r>
              <a:rPr lang="en-US" sz="2800" dirty="0" smtClean="0"/>
              <a:t>P.E.</a:t>
            </a:r>
          </a:p>
          <a:p>
            <a:endParaRPr lang="en-US" sz="2400"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066800"/>
            <a:ext cx="4762500" cy="5285105"/>
          </a:xfrm>
          <a:prstGeom prst="rect">
            <a:avLst/>
          </a:prstGeom>
        </p:spPr>
      </p:pic>
    </p:spTree>
    <p:extLst>
      <p:ext uri="{BB962C8B-B14F-4D97-AF65-F5344CB8AC3E}">
        <p14:creationId xmlns:p14="http://schemas.microsoft.com/office/powerpoint/2010/main" val="53870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smtClean="0"/>
              <a:t>INTERNATIONAL FORMS</a:t>
            </a:r>
            <a:endParaRPr lang="en-US" dirty="0"/>
          </a:p>
        </p:txBody>
      </p:sp>
      <p:sp>
        <p:nvSpPr>
          <p:cNvPr id="3" name="Content Placeholder 2"/>
          <p:cNvSpPr>
            <a:spLocks noGrp="1"/>
          </p:cNvSpPr>
          <p:nvPr>
            <p:ph idx="1"/>
          </p:nvPr>
        </p:nvSpPr>
        <p:spPr/>
        <p:txBody>
          <a:bodyPr/>
          <a:lstStyle/>
          <a:p>
            <a:r>
              <a:rPr lang="en-US" dirty="0" smtClean="0"/>
              <a:t>Form 926 – Transfer of Property to Foreign Corp</a:t>
            </a:r>
          </a:p>
          <a:p>
            <a:r>
              <a:rPr lang="en-US" dirty="0" smtClean="0"/>
              <a:t>Form 5471 – Controlled Foreign Corporation</a:t>
            </a:r>
          </a:p>
          <a:p>
            <a:r>
              <a:rPr lang="en-US" dirty="0" smtClean="0"/>
              <a:t>Form 8865 – Return with respect to certain foreign partnerships (note foreign PS files 1065 if </a:t>
            </a:r>
            <a:r>
              <a:rPr lang="en-US" dirty="0" err="1" smtClean="0"/>
              <a:t>ECI</a:t>
            </a:r>
            <a:r>
              <a:rPr lang="en-US" dirty="0" smtClean="0"/>
              <a:t> or </a:t>
            </a:r>
            <a:r>
              <a:rPr lang="en-US" dirty="0" err="1" smtClean="0"/>
              <a:t>USI</a:t>
            </a:r>
            <a:r>
              <a:rPr lang="en-US" dirty="0" smtClean="0"/>
              <a:t>)</a:t>
            </a:r>
          </a:p>
          <a:p>
            <a:r>
              <a:rPr lang="en-US" dirty="0" smtClean="0"/>
              <a:t>Form 8858 – Disregarded Entities</a:t>
            </a:r>
          </a:p>
          <a:p>
            <a:r>
              <a:rPr lang="en-US" dirty="0" smtClean="0"/>
              <a:t>Form 1118 – Foreign Tax Credits</a:t>
            </a:r>
          </a:p>
          <a:p>
            <a:r>
              <a:rPr lang="en-US" dirty="0" smtClean="0"/>
              <a:t>TD F -90.22-1 Foreign Bank and Financial Accounts</a:t>
            </a:r>
          </a:p>
          <a:p>
            <a:r>
              <a:rPr lang="en-US" dirty="0" smtClean="0"/>
              <a:t>Form 1042/1042S – Withholding Taxes </a:t>
            </a:r>
            <a:endParaRPr lang="en-US" dirty="0"/>
          </a:p>
        </p:txBody>
      </p:sp>
    </p:spTree>
    <p:extLst>
      <p:ext uri="{BB962C8B-B14F-4D97-AF65-F5344CB8AC3E}">
        <p14:creationId xmlns:p14="http://schemas.microsoft.com/office/powerpoint/2010/main" val="791174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1935480"/>
            <a:ext cx="4038600" cy="4389120"/>
          </a:xfrm>
        </p:spPr>
        <p:txBody>
          <a:bodyPr/>
          <a:lstStyle/>
          <a:p>
            <a:pPr marL="0" indent="0">
              <a:buNone/>
            </a:pPr>
            <a:r>
              <a:rPr lang="en-US" dirty="0" smtClean="0"/>
              <a:t>Penalties may be assessed for failure to file certain international forms.</a:t>
            </a:r>
          </a:p>
          <a:p>
            <a:endParaRPr lang="en-US" dirty="0"/>
          </a:p>
          <a:p>
            <a:pPr marL="0" indent="0">
              <a:buNone/>
            </a:pPr>
            <a:r>
              <a:rPr lang="en-US" dirty="0" smtClean="0"/>
              <a:t>The penalties can be substantial and  may affect the statute of limitations</a:t>
            </a:r>
            <a:endParaRPr lang="en-US" dirty="0"/>
          </a:p>
        </p:txBody>
      </p:sp>
      <p:pic>
        <p:nvPicPr>
          <p:cNvPr id="1026" name="Picture 2" descr="C:\Users\0S9KB\AppData\Local\Microsoft\Windows\Temporary Internet Files\Content.IE5\1464PDQ9\MP9003417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3967988"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795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87631"/>
            <a:ext cx="7848600" cy="603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248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001000" cy="623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443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467600" cy="626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65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24773"/>
            <a:ext cx="7543799" cy="609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921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7315200" cy="618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138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85800" y="381000"/>
            <a:ext cx="7772400" cy="1066800"/>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ormAutofit/>
          </a:bodyPr>
          <a:lstStyle/>
          <a:p>
            <a:pPr algn="ctr"/>
            <a:r>
              <a:rPr lang="en-US" altLang="en-US" sz="4000" b="1" dirty="0"/>
              <a:t>Potential International Issues </a:t>
            </a:r>
            <a:endParaRPr lang="en-US" altLang="en-US" sz="4000" b="1" dirty="0">
              <a:cs typeface="Times New Roman" pitchFamily="18" charset="0"/>
            </a:endParaRPr>
          </a:p>
        </p:txBody>
      </p:sp>
      <p:sp>
        <p:nvSpPr>
          <p:cNvPr id="224259" name="Rectangle 3"/>
          <p:cNvSpPr>
            <a:spLocks noGrp="1" noChangeArrowheads="1"/>
          </p:cNvSpPr>
          <p:nvPr>
            <p:ph idx="1"/>
          </p:nvPr>
        </p:nvSpPr>
        <p:spPr>
          <a:xfrm>
            <a:off x="609600" y="1676400"/>
            <a:ext cx="7696200" cy="41910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normAutofit/>
          </a:bodyPr>
          <a:lstStyle/>
          <a:p>
            <a:pPr marL="0" indent="0" algn="ctr">
              <a:buNone/>
            </a:pPr>
            <a:r>
              <a:rPr lang="en-US" altLang="en-US" sz="3600" b="1" u="sng" dirty="0" smtClean="0">
                <a:latin typeface="+mj-lt"/>
                <a:cs typeface="Times New Roman" pitchFamily="18" charset="0"/>
              </a:rPr>
              <a:t>Inter-Company Transactions</a:t>
            </a:r>
          </a:p>
          <a:p>
            <a:pPr marL="457200" indent="-457200"/>
            <a:r>
              <a:rPr lang="en-US" altLang="en-US" sz="3600" dirty="0" smtClean="0"/>
              <a:t>Inbound / Outbound</a:t>
            </a:r>
          </a:p>
          <a:p>
            <a:pPr marL="457200" indent="-457200"/>
            <a:r>
              <a:rPr lang="en-US" altLang="en-US" sz="3600" dirty="0" smtClean="0"/>
              <a:t>Transfer </a:t>
            </a:r>
            <a:r>
              <a:rPr lang="en-US" altLang="en-US" sz="3600" dirty="0"/>
              <a:t>Pricing</a:t>
            </a:r>
          </a:p>
          <a:p>
            <a:pPr marL="457200" indent="-457200"/>
            <a:r>
              <a:rPr lang="en-US" altLang="en-US" sz="3600" dirty="0"/>
              <a:t>Shifting of Income</a:t>
            </a:r>
          </a:p>
          <a:p>
            <a:pPr marL="457200" indent="-457200"/>
            <a:r>
              <a:rPr lang="en-US" altLang="en-US" sz="3600" dirty="0"/>
              <a:t>Allocation and Apportionment of Deductions</a:t>
            </a:r>
            <a:endParaRPr lang="en-US" altLang="en-US" sz="3600"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0"/>
            <a:ext cx="7772400" cy="914400"/>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r>
              <a:rPr lang="en-US" altLang="en-US" b="1"/>
              <a:t>Transfer Pricing</a:t>
            </a:r>
            <a:r>
              <a:rPr lang="en-US" altLang="en-US"/>
              <a:t> </a:t>
            </a:r>
            <a:endParaRPr lang="en-US" altLang="en-US" sz="3200"/>
          </a:p>
        </p:txBody>
      </p:sp>
      <p:graphicFrame>
        <p:nvGraphicFramePr>
          <p:cNvPr id="18491" name="Group 59"/>
          <p:cNvGraphicFramePr>
            <a:graphicFrameLocks noGrp="1"/>
          </p:cNvGraphicFramePr>
          <p:nvPr>
            <p:ph type="tbl" idx="1"/>
            <p:extLst>
              <p:ext uri="{D42A27DB-BD31-4B8C-83A1-F6EECF244321}">
                <p14:modId xmlns:p14="http://schemas.microsoft.com/office/powerpoint/2010/main" val="3396965272"/>
              </p:ext>
            </p:extLst>
          </p:nvPr>
        </p:nvGraphicFramePr>
        <p:xfrm>
          <a:off x="685800" y="1752600"/>
          <a:ext cx="7772400" cy="4303776"/>
        </p:xfrm>
        <a:graphic>
          <a:graphicData uri="http://schemas.openxmlformats.org/drawingml/2006/table">
            <a:tbl>
              <a:tblPr/>
              <a:tblGrid>
                <a:gridCol w="1295400"/>
                <a:gridCol w="3200400"/>
                <a:gridCol w="3276600"/>
              </a:tblGrid>
              <a:tr h="1219200">
                <a:tc>
                  <a:txBody>
                    <a:bodyPr/>
                    <a:lstStyle>
                      <a:lvl1pPr algn="l">
                        <a:spcBef>
                          <a:spcPct val="20000"/>
                        </a:spcBef>
                        <a:buClr>
                          <a:srgbClr val="FFFFFF"/>
                        </a:buClr>
                        <a:buSzPct val="100000"/>
                        <a:defRPr sz="2800">
                          <a:solidFill>
                            <a:schemeClr val="bg2"/>
                          </a:solidFill>
                          <a:latin typeface="Times New Roman" pitchFamily="18" charset="0"/>
                        </a:defRPr>
                      </a:lvl1pPr>
                      <a:lvl2pPr algn="l">
                        <a:spcBef>
                          <a:spcPct val="20000"/>
                        </a:spcBef>
                        <a:buClr>
                          <a:srgbClr val="FFFFFF"/>
                        </a:buClr>
                        <a:buSzPct val="100000"/>
                        <a:defRPr sz="2400">
                          <a:solidFill>
                            <a:schemeClr val="bg2"/>
                          </a:solidFill>
                          <a:latin typeface="Times New Roman" pitchFamily="18" charset="0"/>
                        </a:defRPr>
                      </a:lvl2pPr>
                      <a:lvl3pPr algn="l">
                        <a:spcBef>
                          <a:spcPct val="20000"/>
                        </a:spcBef>
                        <a:buClr>
                          <a:srgbClr val="FFFFFF"/>
                        </a:buClr>
                        <a:buSzPct val="100000"/>
                        <a:defRPr sz="2000">
                          <a:solidFill>
                            <a:schemeClr val="bg2"/>
                          </a:solidFill>
                          <a:latin typeface="Times New Roman" pitchFamily="18" charset="0"/>
                        </a:defRPr>
                      </a:lvl3pPr>
                      <a:lvl4pPr algn="l">
                        <a:spcBef>
                          <a:spcPct val="20000"/>
                        </a:spcBef>
                        <a:buClr>
                          <a:srgbClr val="FFFFFF"/>
                        </a:buClr>
                        <a:buSzPct val="100000"/>
                        <a:defRPr>
                          <a:solidFill>
                            <a:schemeClr val="bg2"/>
                          </a:solidFill>
                          <a:latin typeface="Times New Roman" pitchFamily="18" charset="0"/>
                        </a:defRPr>
                      </a:lvl4pPr>
                      <a:lvl5pPr algn="l">
                        <a:spcBef>
                          <a:spcPct val="20000"/>
                        </a:spcBef>
                        <a:buClr>
                          <a:srgbClr val="FFFFFF"/>
                        </a:buClr>
                        <a:buSzPct val="100000"/>
                        <a:defRPr>
                          <a:solidFill>
                            <a:schemeClr val="bg2"/>
                          </a:solidFill>
                          <a:latin typeface="Times New Roman" pitchFamily="18" charset="0"/>
                        </a:defRPr>
                      </a:lvl5pPr>
                      <a:lvl6pPr fontAlgn="base">
                        <a:spcBef>
                          <a:spcPct val="20000"/>
                        </a:spcBef>
                        <a:spcAft>
                          <a:spcPct val="0"/>
                        </a:spcAft>
                        <a:buClr>
                          <a:srgbClr val="FFFFFF"/>
                        </a:buClr>
                        <a:buSzPct val="100000"/>
                        <a:defRPr>
                          <a:solidFill>
                            <a:schemeClr val="bg2"/>
                          </a:solidFill>
                          <a:latin typeface="Times New Roman" pitchFamily="18" charset="0"/>
                        </a:defRPr>
                      </a:lvl6pPr>
                      <a:lvl7pPr fontAlgn="base">
                        <a:spcBef>
                          <a:spcPct val="20000"/>
                        </a:spcBef>
                        <a:spcAft>
                          <a:spcPct val="0"/>
                        </a:spcAft>
                        <a:buClr>
                          <a:srgbClr val="FFFFFF"/>
                        </a:buClr>
                        <a:buSzPct val="100000"/>
                        <a:defRPr>
                          <a:solidFill>
                            <a:schemeClr val="bg2"/>
                          </a:solidFill>
                          <a:latin typeface="Times New Roman" pitchFamily="18" charset="0"/>
                        </a:defRPr>
                      </a:lvl7pPr>
                      <a:lvl8pPr fontAlgn="base">
                        <a:spcBef>
                          <a:spcPct val="20000"/>
                        </a:spcBef>
                        <a:spcAft>
                          <a:spcPct val="0"/>
                        </a:spcAft>
                        <a:buClr>
                          <a:srgbClr val="FFFFFF"/>
                        </a:buClr>
                        <a:buSzPct val="100000"/>
                        <a:defRPr>
                          <a:solidFill>
                            <a:schemeClr val="bg2"/>
                          </a:solidFill>
                          <a:latin typeface="Times New Roman" pitchFamily="18" charset="0"/>
                        </a:defRPr>
                      </a:lvl8pPr>
                      <a:lvl9pPr fontAlgn="base">
                        <a:spcBef>
                          <a:spcPct val="20000"/>
                        </a:spcBef>
                        <a:spcAft>
                          <a:spcPct val="0"/>
                        </a:spcAft>
                        <a:buClr>
                          <a:srgbClr val="FFFFFF"/>
                        </a:buClr>
                        <a:buSzPct val="100000"/>
                        <a:defRPr>
                          <a:solidFill>
                            <a:schemeClr val="bg2"/>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Tx/>
                        <a:buNone/>
                        <a:tabLst/>
                      </a:pPr>
                      <a:endParaRPr kumimoji="0" lang="en-US" altLang="en-US" sz="2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1" i="0" u="none" strike="noStrike" cap="none" normalizeH="0" baseline="0" dirty="0" smtClean="0">
                          <a:ln>
                            <a:noFill/>
                          </a:ln>
                          <a:solidFill>
                            <a:schemeClr val="tx1"/>
                          </a:solidFill>
                          <a:effectLst/>
                          <a:latin typeface="Times New Roman" pitchFamily="18" charset="0"/>
                        </a:rPr>
                        <a:t>A sells to B</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c>
                  <a:txBody>
                    <a:bodyPr/>
                    <a:lstStyle>
                      <a:lvl1pPr algn="l">
                        <a:spcBef>
                          <a:spcPct val="20000"/>
                        </a:spcBef>
                        <a:buClr>
                          <a:srgbClr val="FFFFFF"/>
                        </a:buClr>
                        <a:buSzPct val="100000"/>
                        <a:defRPr sz="2800">
                          <a:solidFill>
                            <a:schemeClr val="bg2"/>
                          </a:solidFill>
                          <a:latin typeface="Times New Roman" pitchFamily="18" charset="0"/>
                        </a:defRPr>
                      </a:lvl1pPr>
                      <a:lvl2pPr algn="l">
                        <a:spcBef>
                          <a:spcPct val="20000"/>
                        </a:spcBef>
                        <a:buClr>
                          <a:srgbClr val="FFFFFF"/>
                        </a:buClr>
                        <a:buSzPct val="100000"/>
                        <a:defRPr sz="2400">
                          <a:solidFill>
                            <a:schemeClr val="bg2"/>
                          </a:solidFill>
                          <a:latin typeface="Times New Roman" pitchFamily="18" charset="0"/>
                        </a:defRPr>
                      </a:lvl2pPr>
                      <a:lvl3pPr algn="l">
                        <a:spcBef>
                          <a:spcPct val="20000"/>
                        </a:spcBef>
                        <a:buClr>
                          <a:srgbClr val="FFFFFF"/>
                        </a:buClr>
                        <a:buSzPct val="100000"/>
                        <a:defRPr sz="2000">
                          <a:solidFill>
                            <a:schemeClr val="bg2"/>
                          </a:solidFill>
                          <a:latin typeface="Times New Roman" pitchFamily="18" charset="0"/>
                        </a:defRPr>
                      </a:lvl3pPr>
                      <a:lvl4pPr algn="l">
                        <a:spcBef>
                          <a:spcPct val="20000"/>
                        </a:spcBef>
                        <a:buClr>
                          <a:srgbClr val="FFFFFF"/>
                        </a:buClr>
                        <a:buSzPct val="100000"/>
                        <a:defRPr>
                          <a:solidFill>
                            <a:schemeClr val="bg2"/>
                          </a:solidFill>
                          <a:latin typeface="Times New Roman" pitchFamily="18" charset="0"/>
                        </a:defRPr>
                      </a:lvl4pPr>
                      <a:lvl5pPr algn="l">
                        <a:spcBef>
                          <a:spcPct val="20000"/>
                        </a:spcBef>
                        <a:buClr>
                          <a:srgbClr val="FFFFFF"/>
                        </a:buClr>
                        <a:buSzPct val="100000"/>
                        <a:defRPr>
                          <a:solidFill>
                            <a:schemeClr val="bg2"/>
                          </a:solidFill>
                          <a:latin typeface="Times New Roman" pitchFamily="18" charset="0"/>
                        </a:defRPr>
                      </a:lvl5pPr>
                      <a:lvl6pPr fontAlgn="base">
                        <a:spcBef>
                          <a:spcPct val="20000"/>
                        </a:spcBef>
                        <a:spcAft>
                          <a:spcPct val="0"/>
                        </a:spcAft>
                        <a:buClr>
                          <a:srgbClr val="FFFFFF"/>
                        </a:buClr>
                        <a:buSzPct val="100000"/>
                        <a:defRPr>
                          <a:solidFill>
                            <a:schemeClr val="bg2"/>
                          </a:solidFill>
                          <a:latin typeface="Times New Roman" pitchFamily="18" charset="0"/>
                        </a:defRPr>
                      </a:lvl6pPr>
                      <a:lvl7pPr fontAlgn="base">
                        <a:spcBef>
                          <a:spcPct val="20000"/>
                        </a:spcBef>
                        <a:spcAft>
                          <a:spcPct val="0"/>
                        </a:spcAft>
                        <a:buClr>
                          <a:srgbClr val="FFFFFF"/>
                        </a:buClr>
                        <a:buSzPct val="100000"/>
                        <a:defRPr>
                          <a:solidFill>
                            <a:schemeClr val="bg2"/>
                          </a:solidFill>
                          <a:latin typeface="Times New Roman" pitchFamily="18" charset="0"/>
                        </a:defRPr>
                      </a:lvl7pPr>
                      <a:lvl8pPr fontAlgn="base">
                        <a:spcBef>
                          <a:spcPct val="20000"/>
                        </a:spcBef>
                        <a:spcAft>
                          <a:spcPct val="0"/>
                        </a:spcAft>
                        <a:buClr>
                          <a:srgbClr val="FFFFFF"/>
                        </a:buClr>
                        <a:buSzPct val="100000"/>
                        <a:defRPr>
                          <a:solidFill>
                            <a:schemeClr val="bg2"/>
                          </a:solidFill>
                          <a:latin typeface="Times New Roman" pitchFamily="18" charset="0"/>
                        </a:defRPr>
                      </a:lvl8pPr>
                      <a:lvl9pPr fontAlgn="base">
                        <a:spcBef>
                          <a:spcPct val="20000"/>
                        </a:spcBef>
                        <a:spcAft>
                          <a:spcPct val="0"/>
                        </a:spcAft>
                        <a:buClr>
                          <a:srgbClr val="FFFFFF"/>
                        </a:buClr>
                        <a:buSzPct val="100000"/>
                        <a:defRPr>
                          <a:solidFill>
                            <a:schemeClr val="bg2"/>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Tx/>
                        <a:buNone/>
                        <a:tabLst/>
                      </a:pPr>
                      <a:endParaRPr kumimoji="0" lang="en-US" altLang="en-US" sz="28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1" i="0" u="none" strike="noStrike" cap="none" normalizeH="0" baseline="0" smtClean="0">
                          <a:ln>
                            <a:noFill/>
                          </a:ln>
                          <a:solidFill>
                            <a:schemeClr val="tx1"/>
                          </a:solidFill>
                          <a:effectLst/>
                          <a:latin typeface="Times New Roman" pitchFamily="18" charset="0"/>
                        </a:rPr>
                        <a:t>At Inflated Price</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c>
                  <a:txBody>
                    <a:bodyPr/>
                    <a:lstStyle>
                      <a:lvl1pPr algn="l">
                        <a:spcBef>
                          <a:spcPct val="20000"/>
                        </a:spcBef>
                        <a:buClr>
                          <a:srgbClr val="FFFFFF"/>
                        </a:buClr>
                        <a:buSzPct val="100000"/>
                        <a:defRPr sz="2800">
                          <a:solidFill>
                            <a:schemeClr val="bg2"/>
                          </a:solidFill>
                          <a:latin typeface="Times New Roman" pitchFamily="18" charset="0"/>
                        </a:defRPr>
                      </a:lvl1pPr>
                      <a:lvl2pPr algn="l">
                        <a:spcBef>
                          <a:spcPct val="20000"/>
                        </a:spcBef>
                        <a:buClr>
                          <a:srgbClr val="FFFFFF"/>
                        </a:buClr>
                        <a:buSzPct val="100000"/>
                        <a:defRPr sz="2400">
                          <a:solidFill>
                            <a:schemeClr val="bg2"/>
                          </a:solidFill>
                          <a:latin typeface="Times New Roman" pitchFamily="18" charset="0"/>
                        </a:defRPr>
                      </a:lvl2pPr>
                      <a:lvl3pPr algn="l">
                        <a:spcBef>
                          <a:spcPct val="20000"/>
                        </a:spcBef>
                        <a:buClr>
                          <a:srgbClr val="FFFFFF"/>
                        </a:buClr>
                        <a:buSzPct val="100000"/>
                        <a:defRPr sz="2000">
                          <a:solidFill>
                            <a:schemeClr val="bg2"/>
                          </a:solidFill>
                          <a:latin typeface="Times New Roman" pitchFamily="18" charset="0"/>
                        </a:defRPr>
                      </a:lvl3pPr>
                      <a:lvl4pPr algn="l">
                        <a:spcBef>
                          <a:spcPct val="20000"/>
                        </a:spcBef>
                        <a:buClr>
                          <a:srgbClr val="FFFFFF"/>
                        </a:buClr>
                        <a:buSzPct val="100000"/>
                        <a:defRPr>
                          <a:solidFill>
                            <a:schemeClr val="bg2"/>
                          </a:solidFill>
                          <a:latin typeface="Times New Roman" pitchFamily="18" charset="0"/>
                        </a:defRPr>
                      </a:lvl4pPr>
                      <a:lvl5pPr algn="l">
                        <a:spcBef>
                          <a:spcPct val="20000"/>
                        </a:spcBef>
                        <a:buClr>
                          <a:srgbClr val="FFFFFF"/>
                        </a:buClr>
                        <a:buSzPct val="100000"/>
                        <a:defRPr>
                          <a:solidFill>
                            <a:schemeClr val="bg2"/>
                          </a:solidFill>
                          <a:latin typeface="Times New Roman" pitchFamily="18" charset="0"/>
                        </a:defRPr>
                      </a:lvl5pPr>
                      <a:lvl6pPr fontAlgn="base">
                        <a:spcBef>
                          <a:spcPct val="20000"/>
                        </a:spcBef>
                        <a:spcAft>
                          <a:spcPct val="0"/>
                        </a:spcAft>
                        <a:buClr>
                          <a:srgbClr val="FFFFFF"/>
                        </a:buClr>
                        <a:buSzPct val="100000"/>
                        <a:defRPr>
                          <a:solidFill>
                            <a:schemeClr val="bg2"/>
                          </a:solidFill>
                          <a:latin typeface="Times New Roman" pitchFamily="18" charset="0"/>
                        </a:defRPr>
                      </a:lvl6pPr>
                      <a:lvl7pPr fontAlgn="base">
                        <a:spcBef>
                          <a:spcPct val="20000"/>
                        </a:spcBef>
                        <a:spcAft>
                          <a:spcPct val="0"/>
                        </a:spcAft>
                        <a:buClr>
                          <a:srgbClr val="FFFFFF"/>
                        </a:buClr>
                        <a:buSzPct val="100000"/>
                        <a:defRPr>
                          <a:solidFill>
                            <a:schemeClr val="bg2"/>
                          </a:solidFill>
                          <a:latin typeface="Times New Roman" pitchFamily="18" charset="0"/>
                        </a:defRPr>
                      </a:lvl7pPr>
                      <a:lvl8pPr fontAlgn="base">
                        <a:spcBef>
                          <a:spcPct val="20000"/>
                        </a:spcBef>
                        <a:spcAft>
                          <a:spcPct val="0"/>
                        </a:spcAft>
                        <a:buClr>
                          <a:srgbClr val="FFFFFF"/>
                        </a:buClr>
                        <a:buSzPct val="100000"/>
                        <a:defRPr>
                          <a:solidFill>
                            <a:schemeClr val="bg2"/>
                          </a:solidFill>
                          <a:latin typeface="Times New Roman" pitchFamily="18" charset="0"/>
                        </a:defRPr>
                      </a:lvl8pPr>
                      <a:lvl9pPr fontAlgn="base">
                        <a:spcBef>
                          <a:spcPct val="20000"/>
                        </a:spcBef>
                        <a:spcAft>
                          <a:spcPct val="0"/>
                        </a:spcAft>
                        <a:buClr>
                          <a:srgbClr val="FFFFFF"/>
                        </a:buClr>
                        <a:buSzPct val="100000"/>
                        <a:defRPr>
                          <a:solidFill>
                            <a:schemeClr val="bg2"/>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Tx/>
                        <a:buNone/>
                        <a:tabLst/>
                      </a:pPr>
                      <a:endParaRPr kumimoji="0" lang="en-US" altLang="en-US" sz="28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1" i="0" u="none" strike="noStrike" cap="none" normalizeH="0" baseline="0" smtClean="0">
                          <a:ln>
                            <a:noFill/>
                          </a:ln>
                          <a:solidFill>
                            <a:schemeClr val="tx1"/>
                          </a:solidFill>
                          <a:effectLst/>
                          <a:latin typeface="Times New Roman" pitchFamily="18" charset="0"/>
                        </a:rPr>
                        <a:t>At Discount Price</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r>
              <a:tr h="1371600">
                <a:tc>
                  <a:txBody>
                    <a:bodyPr/>
                    <a:lstStyle>
                      <a:lvl1pPr algn="l">
                        <a:spcBef>
                          <a:spcPct val="20000"/>
                        </a:spcBef>
                        <a:buClr>
                          <a:srgbClr val="FFFFFF"/>
                        </a:buClr>
                        <a:buSzPct val="100000"/>
                        <a:defRPr sz="2800">
                          <a:solidFill>
                            <a:schemeClr val="bg2"/>
                          </a:solidFill>
                          <a:latin typeface="Times New Roman" pitchFamily="18" charset="0"/>
                        </a:defRPr>
                      </a:lvl1pPr>
                      <a:lvl2pPr algn="l">
                        <a:spcBef>
                          <a:spcPct val="20000"/>
                        </a:spcBef>
                        <a:buClr>
                          <a:srgbClr val="FFFFFF"/>
                        </a:buClr>
                        <a:buSzPct val="100000"/>
                        <a:defRPr sz="2400">
                          <a:solidFill>
                            <a:schemeClr val="bg2"/>
                          </a:solidFill>
                          <a:latin typeface="Times New Roman" pitchFamily="18" charset="0"/>
                        </a:defRPr>
                      </a:lvl2pPr>
                      <a:lvl3pPr algn="l">
                        <a:spcBef>
                          <a:spcPct val="20000"/>
                        </a:spcBef>
                        <a:buClr>
                          <a:srgbClr val="FFFFFF"/>
                        </a:buClr>
                        <a:buSzPct val="100000"/>
                        <a:defRPr sz="2000">
                          <a:solidFill>
                            <a:schemeClr val="bg2"/>
                          </a:solidFill>
                          <a:latin typeface="Times New Roman" pitchFamily="18" charset="0"/>
                        </a:defRPr>
                      </a:lvl3pPr>
                      <a:lvl4pPr algn="l">
                        <a:spcBef>
                          <a:spcPct val="20000"/>
                        </a:spcBef>
                        <a:buClr>
                          <a:srgbClr val="FFFFFF"/>
                        </a:buClr>
                        <a:buSzPct val="100000"/>
                        <a:defRPr>
                          <a:solidFill>
                            <a:schemeClr val="bg2"/>
                          </a:solidFill>
                          <a:latin typeface="Times New Roman" pitchFamily="18" charset="0"/>
                        </a:defRPr>
                      </a:lvl4pPr>
                      <a:lvl5pPr algn="l">
                        <a:spcBef>
                          <a:spcPct val="20000"/>
                        </a:spcBef>
                        <a:buClr>
                          <a:srgbClr val="FFFFFF"/>
                        </a:buClr>
                        <a:buSzPct val="100000"/>
                        <a:defRPr>
                          <a:solidFill>
                            <a:schemeClr val="bg2"/>
                          </a:solidFill>
                          <a:latin typeface="Times New Roman" pitchFamily="18" charset="0"/>
                        </a:defRPr>
                      </a:lvl5pPr>
                      <a:lvl6pPr fontAlgn="base">
                        <a:spcBef>
                          <a:spcPct val="20000"/>
                        </a:spcBef>
                        <a:spcAft>
                          <a:spcPct val="0"/>
                        </a:spcAft>
                        <a:buClr>
                          <a:srgbClr val="FFFFFF"/>
                        </a:buClr>
                        <a:buSzPct val="100000"/>
                        <a:defRPr>
                          <a:solidFill>
                            <a:schemeClr val="bg2"/>
                          </a:solidFill>
                          <a:latin typeface="Times New Roman" pitchFamily="18" charset="0"/>
                        </a:defRPr>
                      </a:lvl6pPr>
                      <a:lvl7pPr fontAlgn="base">
                        <a:spcBef>
                          <a:spcPct val="20000"/>
                        </a:spcBef>
                        <a:spcAft>
                          <a:spcPct val="0"/>
                        </a:spcAft>
                        <a:buClr>
                          <a:srgbClr val="FFFFFF"/>
                        </a:buClr>
                        <a:buSzPct val="100000"/>
                        <a:defRPr>
                          <a:solidFill>
                            <a:schemeClr val="bg2"/>
                          </a:solidFill>
                          <a:latin typeface="Times New Roman" pitchFamily="18" charset="0"/>
                        </a:defRPr>
                      </a:lvl7pPr>
                      <a:lvl8pPr fontAlgn="base">
                        <a:spcBef>
                          <a:spcPct val="20000"/>
                        </a:spcBef>
                        <a:spcAft>
                          <a:spcPct val="0"/>
                        </a:spcAft>
                        <a:buClr>
                          <a:srgbClr val="FFFFFF"/>
                        </a:buClr>
                        <a:buSzPct val="100000"/>
                        <a:defRPr>
                          <a:solidFill>
                            <a:schemeClr val="bg2"/>
                          </a:solidFill>
                          <a:latin typeface="Times New Roman" pitchFamily="18" charset="0"/>
                        </a:defRPr>
                      </a:lvl8pPr>
                      <a:lvl9pPr fontAlgn="base">
                        <a:spcBef>
                          <a:spcPct val="20000"/>
                        </a:spcBef>
                        <a:spcAft>
                          <a:spcPct val="0"/>
                        </a:spcAft>
                        <a:buClr>
                          <a:srgbClr val="FFFFFF"/>
                        </a:buClr>
                        <a:buSzPct val="100000"/>
                        <a:defRPr>
                          <a:solidFill>
                            <a:schemeClr val="bg2"/>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1" i="0" u="none" strike="noStrike" cap="none" normalizeH="0" baseline="0" smtClean="0">
                          <a:ln>
                            <a:noFill/>
                          </a:ln>
                          <a:solidFill>
                            <a:schemeClr val="tx1"/>
                          </a:solidFill>
                          <a:effectLst/>
                          <a:latin typeface="Times New Roman" pitchFamily="18" charset="0"/>
                        </a:rPr>
                        <a:t>Effect to A</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c>
                  <a:txBody>
                    <a:bodyPr/>
                    <a:lstStyle>
                      <a:lvl1pPr algn="l">
                        <a:spcBef>
                          <a:spcPct val="20000"/>
                        </a:spcBef>
                        <a:buClr>
                          <a:srgbClr val="FFFFFF"/>
                        </a:buClr>
                        <a:buSzPct val="100000"/>
                        <a:defRPr sz="2800">
                          <a:solidFill>
                            <a:schemeClr val="bg2"/>
                          </a:solidFill>
                          <a:latin typeface="Times New Roman" pitchFamily="18" charset="0"/>
                        </a:defRPr>
                      </a:lvl1pPr>
                      <a:lvl2pPr algn="l">
                        <a:spcBef>
                          <a:spcPct val="20000"/>
                        </a:spcBef>
                        <a:buClr>
                          <a:srgbClr val="FFFFFF"/>
                        </a:buClr>
                        <a:buSzPct val="100000"/>
                        <a:defRPr sz="2400">
                          <a:solidFill>
                            <a:schemeClr val="bg2"/>
                          </a:solidFill>
                          <a:latin typeface="Times New Roman" pitchFamily="18" charset="0"/>
                        </a:defRPr>
                      </a:lvl2pPr>
                      <a:lvl3pPr algn="l">
                        <a:spcBef>
                          <a:spcPct val="20000"/>
                        </a:spcBef>
                        <a:buClr>
                          <a:srgbClr val="FFFFFF"/>
                        </a:buClr>
                        <a:buSzPct val="100000"/>
                        <a:defRPr sz="2000">
                          <a:solidFill>
                            <a:schemeClr val="bg2"/>
                          </a:solidFill>
                          <a:latin typeface="Times New Roman" pitchFamily="18" charset="0"/>
                        </a:defRPr>
                      </a:lvl3pPr>
                      <a:lvl4pPr algn="l">
                        <a:spcBef>
                          <a:spcPct val="20000"/>
                        </a:spcBef>
                        <a:buClr>
                          <a:srgbClr val="FFFFFF"/>
                        </a:buClr>
                        <a:buSzPct val="100000"/>
                        <a:defRPr>
                          <a:solidFill>
                            <a:schemeClr val="bg2"/>
                          </a:solidFill>
                          <a:latin typeface="Times New Roman" pitchFamily="18" charset="0"/>
                        </a:defRPr>
                      </a:lvl4pPr>
                      <a:lvl5pPr algn="l">
                        <a:spcBef>
                          <a:spcPct val="20000"/>
                        </a:spcBef>
                        <a:buClr>
                          <a:srgbClr val="FFFFFF"/>
                        </a:buClr>
                        <a:buSzPct val="100000"/>
                        <a:defRPr>
                          <a:solidFill>
                            <a:schemeClr val="bg2"/>
                          </a:solidFill>
                          <a:latin typeface="Times New Roman" pitchFamily="18" charset="0"/>
                        </a:defRPr>
                      </a:lvl5pPr>
                      <a:lvl6pPr fontAlgn="base">
                        <a:spcBef>
                          <a:spcPct val="20000"/>
                        </a:spcBef>
                        <a:spcAft>
                          <a:spcPct val="0"/>
                        </a:spcAft>
                        <a:buClr>
                          <a:srgbClr val="FFFFFF"/>
                        </a:buClr>
                        <a:buSzPct val="100000"/>
                        <a:defRPr>
                          <a:solidFill>
                            <a:schemeClr val="bg2"/>
                          </a:solidFill>
                          <a:latin typeface="Times New Roman" pitchFamily="18" charset="0"/>
                        </a:defRPr>
                      </a:lvl6pPr>
                      <a:lvl7pPr fontAlgn="base">
                        <a:spcBef>
                          <a:spcPct val="20000"/>
                        </a:spcBef>
                        <a:spcAft>
                          <a:spcPct val="0"/>
                        </a:spcAft>
                        <a:buClr>
                          <a:srgbClr val="FFFFFF"/>
                        </a:buClr>
                        <a:buSzPct val="100000"/>
                        <a:defRPr>
                          <a:solidFill>
                            <a:schemeClr val="bg2"/>
                          </a:solidFill>
                          <a:latin typeface="Times New Roman" pitchFamily="18" charset="0"/>
                        </a:defRPr>
                      </a:lvl7pPr>
                      <a:lvl8pPr fontAlgn="base">
                        <a:spcBef>
                          <a:spcPct val="20000"/>
                        </a:spcBef>
                        <a:spcAft>
                          <a:spcPct val="0"/>
                        </a:spcAft>
                        <a:buClr>
                          <a:srgbClr val="FFFFFF"/>
                        </a:buClr>
                        <a:buSzPct val="100000"/>
                        <a:defRPr>
                          <a:solidFill>
                            <a:schemeClr val="bg2"/>
                          </a:solidFill>
                          <a:latin typeface="Times New Roman" pitchFamily="18" charset="0"/>
                        </a:defRPr>
                      </a:lvl8pPr>
                      <a:lvl9pPr fontAlgn="base">
                        <a:spcBef>
                          <a:spcPct val="20000"/>
                        </a:spcBef>
                        <a:spcAft>
                          <a:spcPct val="0"/>
                        </a:spcAft>
                        <a:buClr>
                          <a:srgbClr val="FFFFFF"/>
                        </a:buClr>
                        <a:buSzPct val="100000"/>
                        <a:defRPr>
                          <a:solidFill>
                            <a:schemeClr val="bg2"/>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dirty="0" smtClean="0">
                          <a:ln>
                            <a:noFill/>
                          </a:ln>
                          <a:solidFill>
                            <a:schemeClr val="tx1"/>
                          </a:solidFill>
                          <a:effectLst/>
                          <a:latin typeface="Times New Roman" pitchFamily="18" charset="0"/>
                        </a:rPr>
                        <a:t>Increase Revenue</a:t>
                      </a:r>
                    </a:p>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dirty="0" smtClean="0">
                          <a:ln>
                            <a:noFill/>
                          </a:ln>
                          <a:solidFill>
                            <a:schemeClr val="tx1"/>
                          </a:solidFill>
                          <a:effectLst/>
                          <a:latin typeface="Times New Roman" pitchFamily="18" charset="0"/>
                        </a:rPr>
                        <a:t>Increase </a:t>
                      </a:r>
                      <a:r>
                        <a:rPr kumimoji="0" lang="en-US" altLang="en-US" sz="2800" b="0" i="0" u="none" strike="noStrike" cap="none" normalizeH="0" baseline="0" dirty="0" err="1" smtClean="0">
                          <a:ln>
                            <a:noFill/>
                          </a:ln>
                          <a:solidFill>
                            <a:schemeClr val="tx1"/>
                          </a:solidFill>
                          <a:effectLst/>
                          <a:latin typeface="Times New Roman" pitchFamily="18" charset="0"/>
                        </a:rPr>
                        <a:t>AGI</a:t>
                      </a:r>
                      <a:endParaRPr kumimoji="0" lang="en-US" alt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dirty="0" smtClean="0">
                          <a:ln>
                            <a:noFill/>
                          </a:ln>
                          <a:solidFill>
                            <a:schemeClr val="tx1"/>
                          </a:solidFill>
                          <a:effectLst/>
                          <a:latin typeface="Times New Roman" pitchFamily="18" charset="0"/>
                        </a:rPr>
                        <a:t>Increases Earnings</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c>
                  <a:txBody>
                    <a:bodyPr/>
                    <a:lstStyle>
                      <a:lvl1pPr algn="l">
                        <a:spcBef>
                          <a:spcPct val="20000"/>
                        </a:spcBef>
                        <a:buClr>
                          <a:srgbClr val="FFFFFF"/>
                        </a:buClr>
                        <a:buSzPct val="100000"/>
                        <a:defRPr sz="2800">
                          <a:solidFill>
                            <a:schemeClr val="bg2"/>
                          </a:solidFill>
                          <a:latin typeface="Times New Roman" pitchFamily="18" charset="0"/>
                        </a:defRPr>
                      </a:lvl1pPr>
                      <a:lvl2pPr algn="l">
                        <a:spcBef>
                          <a:spcPct val="20000"/>
                        </a:spcBef>
                        <a:buClr>
                          <a:srgbClr val="FFFFFF"/>
                        </a:buClr>
                        <a:buSzPct val="100000"/>
                        <a:defRPr sz="2400">
                          <a:solidFill>
                            <a:schemeClr val="bg2"/>
                          </a:solidFill>
                          <a:latin typeface="Times New Roman" pitchFamily="18" charset="0"/>
                        </a:defRPr>
                      </a:lvl2pPr>
                      <a:lvl3pPr algn="l">
                        <a:spcBef>
                          <a:spcPct val="20000"/>
                        </a:spcBef>
                        <a:buClr>
                          <a:srgbClr val="FFFFFF"/>
                        </a:buClr>
                        <a:buSzPct val="100000"/>
                        <a:defRPr sz="2000">
                          <a:solidFill>
                            <a:schemeClr val="bg2"/>
                          </a:solidFill>
                          <a:latin typeface="Times New Roman" pitchFamily="18" charset="0"/>
                        </a:defRPr>
                      </a:lvl3pPr>
                      <a:lvl4pPr algn="l">
                        <a:spcBef>
                          <a:spcPct val="20000"/>
                        </a:spcBef>
                        <a:buClr>
                          <a:srgbClr val="FFFFFF"/>
                        </a:buClr>
                        <a:buSzPct val="100000"/>
                        <a:defRPr>
                          <a:solidFill>
                            <a:schemeClr val="bg2"/>
                          </a:solidFill>
                          <a:latin typeface="Times New Roman" pitchFamily="18" charset="0"/>
                        </a:defRPr>
                      </a:lvl4pPr>
                      <a:lvl5pPr algn="l">
                        <a:spcBef>
                          <a:spcPct val="20000"/>
                        </a:spcBef>
                        <a:buClr>
                          <a:srgbClr val="FFFFFF"/>
                        </a:buClr>
                        <a:buSzPct val="100000"/>
                        <a:defRPr>
                          <a:solidFill>
                            <a:schemeClr val="bg2"/>
                          </a:solidFill>
                          <a:latin typeface="Times New Roman" pitchFamily="18" charset="0"/>
                        </a:defRPr>
                      </a:lvl5pPr>
                      <a:lvl6pPr fontAlgn="base">
                        <a:spcBef>
                          <a:spcPct val="20000"/>
                        </a:spcBef>
                        <a:spcAft>
                          <a:spcPct val="0"/>
                        </a:spcAft>
                        <a:buClr>
                          <a:srgbClr val="FFFFFF"/>
                        </a:buClr>
                        <a:buSzPct val="100000"/>
                        <a:defRPr>
                          <a:solidFill>
                            <a:schemeClr val="bg2"/>
                          </a:solidFill>
                          <a:latin typeface="Times New Roman" pitchFamily="18" charset="0"/>
                        </a:defRPr>
                      </a:lvl6pPr>
                      <a:lvl7pPr fontAlgn="base">
                        <a:spcBef>
                          <a:spcPct val="20000"/>
                        </a:spcBef>
                        <a:spcAft>
                          <a:spcPct val="0"/>
                        </a:spcAft>
                        <a:buClr>
                          <a:srgbClr val="FFFFFF"/>
                        </a:buClr>
                        <a:buSzPct val="100000"/>
                        <a:defRPr>
                          <a:solidFill>
                            <a:schemeClr val="bg2"/>
                          </a:solidFill>
                          <a:latin typeface="Times New Roman" pitchFamily="18" charset="0"/>
                        </a:defRPr>
                      </a:lvl7pPr>
                      <a:lvl8pPr fontAlgn="base">
                        <a:spcBef>
                          <a:spcPct val="20000"/>
                        </a:spcBef>
                        <a:spcAft>
                          <a:spcPct val="0"/>
                        </a:spcAft>
                        <a:buClr>
                          <a:srgbClr val="FFFFFF"/>
                        </a:buClr>
                        <a:buSzPct val="100000"/>
                        <a:defRPr>
                          <a:solidFill>
                            <a:schemeClr val="bg2"/>
                          </a:solidFill>
                          <a:latin typeface="Times New Roman" pitchFamily="18" charset="0"/>
                        </a:defRPr>
                      </a:lvl8pPr>
                      <a:lvl9pPr fontAlgn="base">
                        <a:spcBef>
                          <a:spcPct val="20000"/>
                        </a:spcBef>
                        <a:spcAft>
                          <a:spcPct val="0"/>
                        </a:spcAft>
                        <a:buClr>
                          <a:srgbClr val="FFFFFF"/>
                        </a:buClr>
                        <a:buSzPct val="100000"/>
                        <a:defRPr>
                          <a:solidFill>
                            <a:schemeClr val="bg2"/>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smtClean="0">
                          <a:ln>
                            <a:noFill/>
                          </a:ln>
                          <a:solidFill>
                            <a:schemeClr val="tx1"/>
                          </a:solidFill>
                          <a:effectLst/>
                          <a:latin typeface="Times New Roman" pitchFamily="18" charset="0"/>
                        </a:rPr>
                        <a:t>Decrease Revenue</a:t>
                      </a:r>
                    </a:p>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smtClean="0">
                          <a:ln>
                            <a:noFill/>
                          </a:ln>
                          <a:solidFill>
                            <a:schemeClr val="tx1"/>
                          </a:solidFill>
                          <a:effectLst/>
                          <a:latin typeface="Times New Roman" pitchFamily="18" charset="0"/>
                        </a:rPr>
                        <a:t>Decrease AGI</a:t>
                      </a:r>
                    </a:p>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smtClean="0">
                          <a:ln>
                            <a:noFill/>
                          </a:ln>
                          <a:solidFill>
                            <a:schemeClr val="tx1"/>
                          </a:solidFill>
                          <a:effectLst/>
                          <a:latin typeface="Times New Roman" pitchFamily="18" charset="0"/>
                        </a:rPr>
                        <a:t>Decreases Earnings</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r>
              <a:tr h="1371600">
                <a:tc>
                  <a:txBody>
                    <a:bodyPr/>
                    <a:lstStyle>
                      <a:lvl1pPr algn="l">
                        <a:spcBef>
                          <a:spcPct val="20000"/>
                        </a:spcBef>
                        <a:buClr>
                          <a:srgbClr val="FFFFFF"/>
                        </a:buClr>
                        <a:buSzPct val="100000"/>
                        <a:defRPr sz="2800">
                          <a:solidFill>
                            <a:schemeClr val="bg2"/>
                          </a:solidFill>
                          <a:latin typeface="Times New Roman" pitchFamily="18" charset="0"/>
                        </a:defRPr>
                      </a:lvl1pPr>
                      <a:lvl2pPr algn="l">
                        <a:spcBef>
                          <a:spcPct val="20000"/>
                        </a:spcBef>
                        <a:buClr>
                          <a:srgbClr val="FFFFFF"/>
                        </a:buClr>
                        <a:buSzPct val="100000"/>
                        <a:defRPr sz="2400">
                          <a:solidFill>
                            <a:schemeClr val="bg2"/>
                          </a:solidFill>
                          <a:latin typeface="Times New Roman" pitchFamily="18" charset="0"/>
                        </a:defRPr>
                      </a:lvl2pPr>
                      <a:lvl3pPr algn="l">
                        <a:spcBef>
                          <a:spcPct val="20000"/>
                        </a:spcBef>
                        <a:buClr>
                          <a:srgbClr val="FFFFFF"/>
                        </a:buClr>
                        <a:buSzPct val="100000"/>
                        <a:defRPr sz="2000">
                          <a:solidFill>
                            <a:schemeClr val="bg2"/>
                          </a:solidFill>
                          <a:latin typeface="Times New Roman" pitchFamily="18" charset="0"/>
                        </a:defRPr>
                      </a:lvl3pPr>
                      <a:lvl4pPr algn="l">
                        <a:spcBef>
                          <a:spcPct val="20000"/>
                        </a:spcBef>
                        <a:buClr>
                          <a:srgbClr val="FFFFFF"/>
                        </a:buClr>
                        <a:buSzPct val="100000"/>
                        <a:defRPr>
                          <a:solidFill>
                            <a:schemeClr val="bg2"/>
                          </a:solidFill>
                          <a:latin typeface="Times New Roman" pitchFamily="18" charset="0"/>
                        </a:defRPr>
                      </a:lvl4pPr>
                      <a:lvl5pPr algn="l">
                        <a:spcBef>
                          <a:spcPct val="20000"/>
                        </a:spcBef>
                        <a:buClr>
                          <a:srgbClr val="FFFFFF"/>
                        </a:buClr>
                        <a:buSzPct val="100000"/>
                        <a:defRPr>
                          <a:solidFill>
                            <a:schemeClr val="bg2"/>
                          </a:solidFill>
                          <a:latin typeface="Times New Roman" pitchFamily="18" charset="0"/>
                        </a:defRPr>
                      </a:lvl5pPr>
                      <a:lvl6pPr fontAlgn="base">
                        <a:spcBef>
                          <a:spcPct val="20000"/>
                        </a:spcBef>
                        <a:spcAft>
                          <a:spcPct val="0"/>
                        </a:spcAft>
                        <a:buClr>
                          <a:srgbClr val="FFFFFF"/>
                        </a:buClr>
                        <a:buSzPct val="100000"/>
                        <a:defRPr>
                          <a:solidFill>
                            <a:schemeClr val="bg2"/>
                          </a:solidFill>
                          <a:latin typeface="Times New Roman" pitchFamily="18" charset="0"/>
                        </a:defRPr>
                      </a:lvl6pPr>
                      <a:lvl7pPr fontAlgn="base">
                        <a:spcBef>
                          <a:spcPct val="20000"/>
                        </a:spcBef>
                        <a:spcAft>
                          <a:spcPct val="0"/>
                        </a:spcAft>
                        <a:buClr>
                          <a:srgbClr val="FFFFFF"/>
                        </a:buClr>
                        <a:buSzPct val="100000"/>
                        <a:defRPr>
                          <a:solidFill>
                            <a:schemeClr val="bg2"/>
                          </a:solidFill>
                          <a:latin typeface="Times New Roman" pitchFamily="18" charset="0"/>
                        </a:defRPr>
                      </a:lvl7pPr>
                      <a:lvl8pPr fontAlgn="base">
                        <a:spcBef>
                          <a:spcPct val="20000"/>
                        </a:spcBef>
                        <a:spcAft>
                          <a:spcPct val="0"/>
                        </a:spcAft>
                        <a:buClr>
                          <a:srgbClr val="FFFFFF"/>
                        </a:buClr>
                        <a:buSzPct val="100000"/>
                        <a:defRPr>
                          <a:solidFill>
                            <a:schemeClr val="bg2"/>
                          </a:solidFill>
                          <a:latin typeface="Times New Roman" pitchFamily="18" charset="0"/>
                        </a:defRPr>
                      </a:lvl8pPr>
                      <a:lvl9pPr fontAlgn="base">
                        <a:spcBef>
                          <a:spcPct val="20000"/>
                        </a:spcBef>
                        <a:spcAft>
                          <a:spcPct val="0"/>
                        </a:spcAft>
                        <a:buClr>
                          <a:srgbClr val="FFFFFF"/>
                        </a:buClr>
                        <a:buSzPct val="100000"/>
                        <a:defRPr>
                          <a:solidFill>
                            <a:schemeClr val="bg2"/>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1" i="0" u="none" strike="noStrike" cap="none" normalizeH="0" baseline="0" smtClean="0">
                          <a:ln>
                            <a:noFill/>
                          </a:ln>
                          <a:solidFill>
                            <a:schemeClr val="tx1"/>
                          </a:solidFill>
                          <a:effectLst/>
                          <a:latin typeface="Times New Roman" pitchFamily="18" charset="0"/>
                        </a:rPr>
                        <a:t>Effect to B</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c>
                  <a:txBody>
                    <a:bodyPr/>
                    <a:lstStyle>
                      <a:lvl1pPr algn="l">
                        <a:spcBef>
                          <a:spcPct val="20000"/>
                        </a:spcBef>
                        <a:buClr>
                          <a:srgbClr val="FFFFFF"/>
                        </a:buClr>
                        <a:buSzPct val="100000"/>
                        <a:defRPr sz="2800">
                          <a:solidFill>
                            <a:schemeClr val="bg2"/>
                          </a:solidFill>
                          <a:latin typeface="Times New Roman" pitchFamily="18" charset="0"/>
                        </a:defRPr>
                      </a:lvl1pPr>
                      <a:lvl2pPr algn="l">
                        <a:spcBef>
                          <a:spcPct val="20000"/>
                        </a:spcBef>
                        <a:buClr>
                          <a:srgbClr val="FFFFFF"/>
                        </a:buClr>
                        <a:buSzPct val="100000"/>
                        <a:defRPr sz="2400">
                          <a:solidFill>
                            <a:schemeClr val="bg2"/>
                          </a:solidFill>
                          <a:latin typeface="Times New Roman" pitchFamily="18" charset="0"/>
                        </a:defRPr>
                      </a:lvl2pPr>
                      <a:lvl3pPr algn="l">
                        <a:spcBef>
                          <a:spcPct val="20000"/>
                        </a:spcBef>
                        <a:buClr>
                          <a:srgbClr val="FFFFFF"/>
                        </a:buClr>
                        <a:buSzPct val="100000"/>
                        <a:defRPr sz="2000">
                          <a:solidFill>
                            <a:schemeClr val="bg2"/>
                          </a:solidFill>
                          <a:latin typeface="Times New Roman" pitchFamily="18" charset="0"/>
                        </a:defRPr>
                      </a:lvl3pPr>
                      <a:lvl4pPr algn="l">
                        <a:spcBef>
                          <a:spcPct val="20000"/>
                        </a:spcBef>
                        <a:buClr>
                          <a:srgbClr val="FFFFFF"/>
                        </a:buClr>
                        <a:buSzPct val="100000"/>
                        <a:defRPr>
                          <a:solidFill>
                            <a:schemeClr val="bg2"/>
                          </a:solidFill>
                          <a:latin typeface="Times New Roman" pitchFamily="18" charset="0"/>
                        </a:defRPr>
                      </a:lvl4pPr>
                      <a:lvl5pPr algn="l">
                        <a:spcBef>
                          <a:spcPct val="20000"/>
                        </a:spcBef>
                        <a:buClr>
                          <a:srgbClr val="FFFFFF"/>
                        </a:buClr>
                        <a:buSzPct val="100000"/>
                        <a:defRPr>
                          <a:solidFill>
                            <a:schemeClr val="bg2"/>
                          </a:solidFill>
                          <a:latin typeface="Times New Roman" pitchFamily="18" charset="0"/>
                        </a:defRPr>
                      </a:lvl5pPr>
                      <a:lvl6pPr fontAlgn="base">
                        <a:spcBef>
                          <a:spcPct val="20000"/>
                        </a:spcBef>
                        <a:spcAft>
                          <a:spcPct val="0"/>
                        </a:spcAft>
                        <a:buClr>
                          <a:srgbClr val="FFFFFF"/>
                        </a:buClr>
                        <a:buSzPct val="100000"/>
                        <a:defRPr>
                          <a:solidFill>
                            <a:schemeClr val="bg2"/>
                          </a:solidFill>
                          <a:latin typeface="Times New Roman" pitchFamily="18" charset="0"/>
                        </a:defRPr>
                      </a:lvl6pPr>
                      <a:lvl7pPr fontAlgn="base">
                        <a:spcBef>
                          <a:spcPct val="20000"/>
                        </a:spcBef>
                        <a:spcAft>
                          <a:spcPct val="0"/>
                        </a:spcAft>
                        <a:buClr>
                          <a:srgbClr val="FFFFFF"/>
                        </a:buClr>
                        <a:buSzPct val="100000"/>
                        <a:defRPr>
                          <a:solidFill>
                            <a:schemeClr val="bg2"/>
                          </a:solidFill>
                          <a:latin typeface="Times New Roman" pitchFamily="18" charset="0"/>
                        </a:defRPr>
                      </a:lvl7pPr>
                      <a:lvl8pPr fontAlgn="base">
                        <a:spcBef>
                          <a:spcPct val="20000"/>
                        </a:spcBef>
                        <a:spcAft>
                          <a:spcPct val="0"/>
                        </a:spcAft>
                        <a:buClr>
                          <a:srgbClr val="FFFFFF"/>
                        </a:buClr>
                        <a:buSzPct val="100000"/>
                        <a:defRPr>
                          <a:solidFill>
                            <a:schemeClr val="bg2"/>
                          </a:solidFill>
                          <a:latin typeface="Times New Roman" pitchFamily="18" charset="0"/>
                        </a:defRPr>
                      </a:lvl8pPr>
                      <a:lvl9pPr fontAlgn="base">
                        <a:spcBef>
                          <a:spcPct val="20000"/>
                        </a:spcBef>
                        <a:spcAft>
                          <a:spcPct val="0"/>
                        </a:spcAft>
                        <a:buClr>
                          <a:srgbClr val="FFFFFF"/>
                        </a:buClr>
                        <a:buSzPct val="100000"/>
                        <a:defRPr>
                          <a:solidFill>
                            <a:schemeClr val="bg2"/>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smtClean="0">
                          <a:ln>
                            <a:noFill/>
                          </a:ln>
                          <a:solidFill>
                            <a:schemeClr val="tx1"/>
                          </a:solidFill>
                          <a:effectLst/>
                          <a:latin typeface="Times New Roman" pitchFamily="18" charset="0"/>
                        </a:rPr>
                        <a:t>Increase Cost</a:t>
                      </a:r>
                    </a:p>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smtClean="0">
                          <a:ln>
                            <a:noFill/>
                          </a:ln>
                          <a:solidFill>
                            <a:schemeClr val="tx1"/>
                          </a:solidFill>
                          <a:effectLst/>
                          <a:latin typeface="Times New Roman" pitchFamily="18" charset="0"/>
                        </a:rPr>
                        <a:t>Decrease AGI</a:t>
                      </a:r>
                    </a:p>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smtClean="0">
                          <a:ln>
                            <a:noFill/>
                          </a:ln>
                          <a:solidFill>
                            <a:schemeClr val="tx1"/>
                          </a:solidFill>
                          <a:effectLst/>
                          <a:latin typeface="Times New Roman" pitchFamily="18" charset="0"/>
                        </a:rPr>
                        <a:t>Decrease Earnings</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c>
                  <a:txBody>
                    <a:bodyPr/>
                    <a:lstStyle>
                      <a:lvl1pPr algn="l">
                        <a:spcBef>
                          <a:spcPct val="20000"/>
                        </a:spcBef>
                        <a:buClr>
                          <a:srgbClr val="FFFFFF"/>
                        </a:buClr>
                        <a:buSzPct val="100000"/>
                        <a:defRPr sz="2800">
                          <a:solidFill>
                            <a:schemeClr val="bg2"/>
                          </a:solidFill>
                          <a:latin typeface="Times New Roman" pitchFamily="18" charset="0"/>
                        </a:defRPr>
                      </a:lvl1pPr>
                      <a:lvl2pPr algn="l">
                        <a:spcBef>
                          <a:spcPct val="20000"/>
                        </a:spcBef>
                        <a:buClr>
                          <a:srgbClr val="FFFFFF"/>
                        </a:buClr>
                        <a:buSzPct val="100000"/>
                        <a:defRPr sz="2400">
                          <a:solidFill>
                            <a:schemeClr val="bg2"/>
                          </a:solidFill>
                          <a:latin typeface="Times New Roman" pitchFamily="18" charset="0"/>
                        </a:defRPr>
                      </a:lvl2pPr>
                      <a:lvl3pPr algn="l">
                        <a:spcBef>
                          <a:spcPct val="20000"/>
                        </a:spcBef>
                        <a:buClr>
                          <a:srgbClr val="FFFFFF"/>
                        </a:buClr>
                        <a:buSzPct val="100000"/>
                        <a:defRPr sz="2000">
                          <a:solidFill>
                            <a:schemeClr val="bg2"/>
                          </a:solidFill>
                          <a:latin typeface="Times New Roman" pitchFamily="18" charset="0"/>
                        </a:defRPr>
                      </a:lvl3pPr>
                      <a:lvl4pPr algn="l">
                        <a:spcBef>
                          <a:spcPct val="20000"/>
                        </a:spcBef>
                        <a:buClr>
                          <a:srgbClr val="FFFFFF"/>
                        </a:buClr>
                        <a:buSzPct val="100000"/>
                        <a:defRPr>
                          <a:solidFill>
                            <a:schemeClr val="bg2"/>
                          </a:solidFill>
                          <a:latin typeface="Times New Roman" pitchFamily="18" charset="0"/>
                        </a:defRPr>
                      </a:lvl4pPr>
                      <a:lvl5pPr algn="l">
                        <a:spcBef>
                          <a:spcPct val="20000"/>
                        </a:spcBef>
                        <a:buClr>
                          <a:srgbClr val="FFFFFF"/>
                        </a:buClr>
                        <a:buSzPct val="100000"/>
                        <a:defRPr>
                          <a:solidFill>
                            <a:schemeClr val="bg2"/>
                          </a:solidFill>
                          <a:latin typeface="Times New Roman" pitchFamily="18" charset="0"/>
                        </a:defRPr>
                      </a:lvl5pPr>
                      <a:lvl6pPr fontAlgn="base">
                        <a:spcBef>
                          <a:spcPct val="20000"/>
                        </a:spcBef>
                        <a:spcAft>
                          <a:spcPct val="0"/>
                        </a:spcAft>
                        <a:buClr>
                          <a:srgbClr val="FFFFFF"/>
                        </a:buClr>
                        <a:buSzPct val="100000"/>
                        <a:defRPr>
                          <a:solidFill>
                            <a:schemeClr val="bg2"/>
                          </a:solidFill>
                          <a:latin typeface="Times New Roman" pitchFamily="18" charset="0"/>
                        </a:defRPr>
                      </a:lvl6pPr>
                      <a:lvl7pPr fontAlgn="base">
                        <a:spcBef>
                          <a:spcPct val="20000"/>
                        </a:spcBef>
                        <a:spcAft>
                          <a:spcPct val="0"/>
                        </a:spcAft>
                        <a:buClr>
                          <a:srgbClr val="FFFFFF"/>
                        </a:buClr>
                        <a:buSzPct val="100000"/>
                        <a:defRPr>
                          <a:solidFill>
                            <a:schemeClr val="bg2"/>
                          </a:solidFill>
                          <a:latin typeface="Times New Roman" pitchFamily="18" charset="0"/>
                        </a:defRPr>
                      </a:lvl7pPr>
                      <a:lvl8pPr fontAlgn="base">
                        <a:spcBef>
                          <a:spcPct val="20000"/>
                        </a:spcBef>
                        <a:spcAft>
                          <a:spcPct val="0"/>
                        </a:spcAft>
                        <a:buClr>
                          <a:srgbClr val="FFFFFF"/>
                        </a:buClr>
                        <a:buSzPct val="100000"/>
                        <a:defRPr>
                          <a:solidFill>
                            <a:schemeClr val="bg2"/>
                          </a:solidFill>
                          <a:latin typeface="Times New Roman" pitchFamily="18" charset="0"/>
                        </a:defRPr>
                      </a:lvl8pPr>
                      <a:lvl9pPr fontAlgn="base">
                        <a:spcBef>
                          <a:spcPct val="20000"/>
                        </a:spcBef>
                        <a:spcAft>
                          <a:spcPct val="0"/>
                        </a:spcAft>
                        <a:buClr>
                          <a:srgbClr val="FFFFFF"/>
                        </a:buClr>
                        <a:buSzPct val="100000"/>
                        <a:defRPr>
                          <a:solidFill>
                            <a:schemeClr val="bg2"/>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dirty="0" smtClean="0">
                          <a:ln>
                            <a:noFill/>
                          </a:ln>
                          <a:solidFill>
                            <a:schemeClr val="tx1"/>
                          </a:solidFill>
                          <a:effectLst/>
                          <a:latin typeface="Times New Roman" pitchFamily="18" charset="0"/>
                        </a:rPr>
                        <a:t>Decrease Cost</a:t>
                      </a:r>
                    </a:p>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dirty="0" smtClean="0">
                          <a:ln>
                            <a:noFill/>
                          </a:ln>
                          <a:solidFill>
                            <a:schemeClr val="tx1"/>
                          </a:solidFill>
                          <a:effectLst/>
                          <a:latin typeface="Times New Roman" pitchFamily="18" charset="0"/>
                        </a:rPr>
                        <a:t>Increase </a:t>
                      </a:r>
                      <a:r>
                        <a:rPr kumimoji="0" lang="en-US" altLang="en-US" sz="2800" b="0" i="0" u="none" strike="noStrike" cap="none" normalizeH="0" baseline="0" dirty="0" err="1" smtClean="0">
                          <a:ln>
                            <a:noFill/>
                          </a:ln>
                          <a:solidFill>
                            <a:schemeClr val="tx1"/>
                          </a:solidFill>
                          <a:effectLst/>
                          <a:latin typeface="Times New Roman" pitchFamily="18" charset="0"/>
                        </a:rPr>
                        <a:t>AGI</a:t>
                      </a:r>
                      <a:endParaRPr kumimoji="0" lang="en-US" alt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FFFFFF"/>
                        </a:buClr>
                        <a:buSzPct val="100000"/>
                        <a:buFontTx/>
                        <a:buNone/>
                        <a:tabLst/>
                      </a:pPr>
                      <a:r>
                        <a:rPr kumimoji="0" lang="en-US" altLang="en-US" sz="2800" b="0" i="0" u="none" strike="noStrike" cap="none" normalizeH="0" baseline="0" dirty="0" smtClean="0">
                          <a:ln>
                            <a:noFill/>
                          </a:ln>
                          <a:solidFill>
                            <a:schemeClr val="tx1"/>
                          </a:solidFill>
                          <a:effectLst/>
                          <a:latin typeface="Times New Roman" pitchFamily="18" charset="0"/>
                        </a:rPr>
                        <a:t>Increase Earnings </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066800"/>
            <a:ext cx="5486400" cy="5029200"/>
          </a:xfrm>
        </p:spPr>
        <p:txBody>
          <a:bodyPr>
            <a:normAutofit lnSpcReduction="10000"/>
          </a:bodyPr>
          <a:lstStyle/>
          <a:p>
            <a:pPr marL="0" indent="0">
              <a:buNone/>
            </a:pPr>
            <a:r>
              <a:rPr lang="en-US" dirty="0"/>
              <a:t>People who complain about taxes can be divided into two classes, men and women.</a:t>
            </a:r>
          </a:p>
          <a:p>
            <a:pPr marL="0" indent="0">
              <a:buNone/>
            </a:pPr>
            <a:endParaRPr lang="en-US" dirty="0"/>
          </a:p>
          <a:p>
            <a:pPr marL="0" indent="0">
              <a:buNone/>
            </a:pPr>
            <a:r>
              <a:rPr lang="en-US" dirty="0" smtClean="0"/>
              <a:t>Of </a:t>
            </a:r>
            <a:r>
              <a:rPr lang="en-US" dirty="0"/>
              <a:t>death and taxes, both are certain, but only taxes can get you an automatic extension</a:t>
            </a:r>
            <a:r>
              <a:rPr lang="en-US" dirty="0" smtClean="0"/>
              <a:t>.</a:t>
            </a:r>
            <a:r>
              <a:rPr lang="en-US" dirty="0"/>
              <a:t> </a:t>
            </a:r>
            <a:endParaRPr lang="en-US" dirty="0" smtClean="0"/>
          </a:p>
          <a:p>
            <a:pPr marL="0" indent="0">
              <a:buNone/>
            </a:pPr>
            <a:endParaRPr lang="en-US" dirty="0" smtClean="0"/>
          </a:p>
          <a:p>
            <a:pPr marL="0" indent="0">
              <a:buNone/>
            </a:pPr>
            <a:r>
              <a:rPr lang="en-US" dirty="0"/>
              <a:t> Income tax has made more liars out of Americans than golf.</a:t>
            </a:r>
          </a:p>
          <a:p>
            <a:pPr marL="0" indent="0">
              <a:buNone/>
            </a:pPr>
            <a:endParaRPr lang="en-US" dirty="0"/>
          </a:p>
          <a:p>
            <a:pPr marL="0" indent="0">
              <a:buNone/>
            </a:pPr>
            <a:r>
              <a:rPr lang="en-US" dirty="0" smtClean="0"/>
              <a:t>Paying </a:t>
            </a:r>
            <a:r>
              <a:rPr lang="en-US" dirty="0"/>
              <a:t>taxes means you have a job</a:t>
            </a:r>
            <a:r>
              <a:rPr lang="en-US" dirty="0" smtClean="0"/>
              <a:t>.</a:t>
            </a:r>
            <a:endParaRPr lang="en-US" dirty="0"/>
          </a:p>
        </p:txBody>
      </p:sp>
      <p:pic>
        <p:nvPicPr>
          <p:cNvPr id="5" name="Picture 5" descr="ziggy1"/>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633982" y="4419600"/>
            <a:ext cx="1819636" cy="16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0S9KB\AppData\Local\Microsoft\Windows\Temporary Internet Files\Content.IE5\52616M3B\MC9004362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9144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58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533400" y="381000"/>
            <a:ext cx="8153400" cy="1143000"/>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ormAutofit/>
          </a:bodyPr>
          <a:lstStyle/>
          <a:p>
            <a:pPr algn="ctr"/>
            <a:r>
              <a:rPr lang="en-US" altLang="en-US" sz="3600" b="1" dirty="0" smtClean="0">
                <a:cs typeface="Times New Roman" pitchFamily="18" charset="0"/>
              </a:rPr>
              <a:t/>
            </a:r>
            <a:br>
              <a:rPr lang="en-US" altLang="en-US" sz="3600" b="1" dirty="0" smtClean="0">
                <a:cs typeface="Times New Roman" pitchFamily="18" charset="0"/>
              </a:rPr>
            </a:br>
            <a:r>
              <a:rPr lang="en-US" altLang="en-US" sz="3600" b="1" dirty="0" smtClean="0">
                <a:cs typeface="Times New Roman" pitchFamily="18" charset="0"/>
              </a:rPr>
              <a:t>Documentation / Production </a:t>
            </a:r>
            <a:r>
              <a:rPr lang="en-US" altLang="en-US" sz="3600" b="1" dirty="0">
                <a:cs typeface="Times New Roman" pitchFamily="18" charset="0"/>
              </a:rPr>
              <a:t>of Records</a:t>
            </a:r>
          </a:p>
        </p:txBody>
      </p:sp>
      <p:sp>
        <p:nvSpPr>
          <p:cNvPr id="221187" name="Rectangle 3"/>
          <p:cNvSpPr>
            <a:spLocks noGrp="1" noChangeArrowheads="1"/>
          </p:cNvSpPr>
          <p:nvPr>
            <p:ph idx="1"/>
          </p:nvPr>
        </p:nvSpPr>
        <p:spPr>
          <a:xfrm>
            <a:off x="685800" y="1905000"/>
            <a:ext cx="8001000" cy="45720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normAutofit/>
          </a:bodyPr>
          <a:lstStyle/>
          <a:p>
            <a:pPr marL="457200" indent="-457200"/>
            <a:r>
              <a:rPr lang="en-US" altLang="en-US" sz="3600" dirty="0" smtClean="0"/>
              <a:t>Informal Document Request</a:t>
            </a:r>
          </a:p>
          <a:p>
            <a:pPr marL="457200" indent="-457200"/>
            <a:r>
              <a:rPr lang="en-US" altLang="en-US" sz="3600" dirty="0" smtClean="0"/>
              <a:t>Formal </a:t>
            </a:r>
            <a:r>
              <a:rPr lang="en-US" altLang="en-US" sz="3600" dirty="0"/>
              <a:t>Document Request</a:t>
            </a:r>
          </a:p>
          <a:p>
            <a:pPr marL="457200" indent="-457200"/>
            <a:r>
              <a:rPr lang="en-US" altLang="en-US" sz="3600" dirty="0"/>
              <a:t>Pre-Summons Letter</a:t>
            </a:r>
          </a:p>
          <a:p>
            <a:pPr marL="457200" indent="-457200"/>
            <a:r>
              <a:rPr lang="en-US" altLang="en-US" sz="3600" dirty="0"/>
              <a:t>Summons</a:t>
            </a:r>
          </a:p>
          <a:p>
            <a:pPr marL="457200" indent="-457200"/>
            <a:r>
              <a:rPr lang="en-US" altLang="en-US" sz="3600" dirty="0"/>
              <a:t>Penalties IRC </a:t>
            </a:r>
            <a:r>
              <a:rPr lang="en-US" altLang="en-US" sz="3600" dirty="0">
                <a:cs typeface="Arial" charset="0"/>
              </a:rPr>
              <a:t>§§ 6038, 6038A, 6662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2" name="Group 4"/>
          <p:cNvGrpSpPr>
            <a:grpSpLocks/>
          </p:cNvGrpSpPr>
          <p:nvPr/>
        </p:nvGrpSpPr>
        <p:grpSpPr bwMode="auto">
          <a:xfrm>
            <a:off x="304800" y="685800"/>
            <a:ext cx="8305800" cy="5653088"/>
            <a:chOff x="240" y="288"/>
            <a:chExt cx="5232" cy="3657"/>
          </a:xfrm>
        </p:grpSpPr>
        <p:sp>
          <p:nvSpPr>
            <p:cNvPr id="227333" name="AutoShape 5"/>
            <p:cNvSpPr>
              <a:spLocks noChangeAspect="1" noChangeArrowheads="1"/>
            </p:cNvSpPr>
            <p:nvPr/>
          </p:nvSpPr>
          <p:spPr bwMode="auto">
            <a:xfrm rot="16200000">
              <a:off x="346" y="441"/>
              <a:ext cx="3456" cy="3149"/>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34" name="Rectangle 6"/>
            <p:cNvSpPr>
              <a:spLocks noChangeArrowheads="1"/>
            </p:cNvSpPr>
            <p:nvPr/>
          </p:nvSpPr>
          <p:spPr bwMode="auto">
            <a:xfrm>
              <a:off x="576" y="480"/>
              <a:ext cx="1392"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n-US" sz="2000" i="0" dirty="0"/>
                <a:t>Return filed and input</a:t>
              </a:r>
            </a:p>
          </p:txBody>
        </p:sp>
        <p:sp>
          <p:nvSpPr>
            <p:cNvPr id="227335" name="Rectangle 7"/>
            <p:cNvSpPr>
              <a:spLocks noChangeArrowheads="1"/>
            </p:cNvSpPr>
            <p:nvPr/>
          </p:nvSpPr>
          <p:spPr bwMode="auto">
            <a:xfrm>
              <a:off x="288" y="1200"/>
              <a:ext cx="2016" cy="5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n-US" sz="2000" i="0"/>
                <a:t>Returns reviewed by International Agent</a:t>
              </a:r>
            </a:p>
          </p:txBody>
        </p:sp>
        <p:sp>
          <p:nvSpPr>
            <p:cNvPr id="227336" name="Rectangle 8"/>
            <p:cNvSpPr>
              <a:spLocks noChangeArrowheads="1"/>
            </p:cNvSpPr>
            <p:nvPr/>
          </p:nvSpPr>
          <p:spPr bwMode="auto">
            <a:xfrm>
              <a:off x="240" y="2007"/>
              <a:ext cx="2112" cy="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n-US" sz="2000" i="0"/>
                <a:t>Decision made.  Should return be worked by International?</a:t>
              </a:r>
            </a:p>
          </p:txBody>
        </p:sp>
        <p:sp>
          <p:nvSpPr>
            <p:cNvPr id="227337" name="Rectangle 9"/>
            <p:cNvSpPr>
              <a:spLocks noChangeArrowheads="1"/>
            </p:cNvSpPr>
            <p:nvPr/>
          </p:nvSpPr>
          <p:spPr bwMode="auto">
            <a:xfrm>
              <a:off x="2544" y="3072"/>
              <a:ext cx="2928" cy="8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n-US" sz="2000" i="0" dirty="0"/>
                <a:t>Case assigned to field agent with international aspects involved.  International issues may STILL need to be worked, and a referral may still be proper.</a:t>
              </a:r>
            </a:p>
          </p:txBody>
        </p:sp>
        <p:sp>
          <p:nvSpPr>
            <p:cNvPr id="227338" name="AutoShape 10"/>
            <p:cNvSpPr>
              <a:spLocks noChangeArrowheads="1"/>
            </p:cNvSpPr>
            <p:nvPr/>
          </p:nvSpPr>
          <p:spPr bwMode="auto">
            <a:xfrm>
              <a:off x="2352" y="2016"/>
              <a:ext cx="816" cy="518"/>
            </a:xfrm>
            <a:prstGeom prst="rightArrow">
              <a:avLst>
                <a:gd name="adj1" fmla="val 49546"/>
                <a:gd name="adj2" fmla="val 4281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n-US" sz="2000" i="0"/>
                <a:t>No</a:t>
              </a:r>
            </a:p>
          </p:txBody>
        </p:sp>
        <p:sp>
          <p:nvSpPr>
            <p:cNvPr id="227339" name="AutoShape 11"/>
            <p:cNvSpPr>
              <a:spLocks noChangeArrowheads="1"/>
            </p:cNvSpPr>
            <p:nvPr/>
          </p:nvSpPr>
          <p:spPr bwMode="auto">
            <a:xfrm rot="5400000" flipV="1">
              <a:off x="975" y="2529"/>
              <a:ext cx="528" cy="557"/>
            </a:xfrm>
            <a:prstGeom prst="rightArrow">
              <a:avLst>
                <a:gd name="adj1" fmla="val 49546"/>
                <a:gd name="adj2" fmla="val 2717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en-US" altLang="en-US" i="0" dirty="0"/>
                <a:t>Yes</a:t>
              </a:r>
            </a:p>
          </p:txBody>
        </p:sp>
        <p:sp>
          <p:nvSpPr>
            <p:cNvPr id="227340" name="Rectangle 12"/>
            <p:cNvSpPr>
              <a:spLocks noChangeArrowheads="1"/>
            </p:cNvSpPr>
            <p:nvPr/>
          </p:nvSpPr>
          <p:spPr bwMode="auto">
            <a:xfrm>
              <a:off x="3168" y="1920"/>
              <a:ext cx="1680"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n-US" sz="2000" i="0"/>
                <a:t>Stamped “Accepted as Filed Referral Not Mandatory”</a:t>
              </a:r>
            </a:p>
          </p:txBody>
        </p:sp>
        <p:sp>
          <p:nvSpPr>
            <p:cNvPr id="227341" name="Rectangle 13"/>
            <p:cNvSpPr>
              <a:spLocks noChangeArrowheads="1"/>
            </p:cNvSpPr>
            <p:nvPr/>
          </p:nvSpPr>
          <p:spPr bwMode="auto">
            <a:xfrm>
              <a:off x="336" y="3072"/>
              <a:ext cx="1968" cy="8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n-US" sz="2000" i="0"/>
                <a:t>Case stamped </a:t>
              </a:r>
            </a:p>
            <a:p>
              <a:r>
                <a:rPr lang="en-US" altLang="en-US" sz="2000" i="0"/>
                <a:t>“</a:t>
              </a:r>
              <a:r>
                <a:rPr lang="en-US" altLang="en-US" sz="2000" b="1" i="0"/>
                <a:t>International</a:t>
              </a:r>
              <a:r>
                <a:rPr lang="en-US" altLang="en-US" sz="2000" i="0"/>
                <a:t> – Selected”</a:t>
              </a:r>
              <a:br>
                <a:rPr lang="en-US" altLang="en-US" sz="2000" i="0"/>
              </a:br>
              <a:r>
                <a:rPr lang="en-US" altLang="en-US" sz="2000" i="0"/>
                <a:t>Case assigned to an International Agent to work</a:t>
              </a:r>
            </a:p>
          </p:txBody>
        </p:sp>
        <p:sp>
          <p:nvSpPr>
            <p:cNvPr id="227342" name="Line 14"/>
            <p:cNvSpPr>
              <a:spLocks noChangeShapeType="1"/>
            </p:cNvSpPr>
            <p:nvPr/>
          </p:nvSpPr>
          <p:spPr bwMode="auto">
            <a:xfrm rot="16200000" flipH="1">
              <a:off x="1128" y="189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7343" name="Line 15"/>
            <p:cNvSpPr>
              <a:spLocks noChangeShapeType="1"/>
            </p:cNvSpPr>
            <p:nvPr/>
          </p:nvSpPr>
          <p:spPr bwMode="auto">
            <a:xfrm rot="16200000" flipH="1">
              <a:off x="1152" y="1104"/>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7344" name="Line 16"/>
            <p:cNvSpPr>
              <a:spLocks noChangeShapeType="1"/>
            </p:cNvSpPr>
            <p:nvPr/>
          </p:nvSpPr>
          <p:spPr bwMode="auto">
            <a:xfrm rot="16200000" flipH="1" flipV="1">
              <a:off x="3648" y="2832"/>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27345" name="Text Box 17"/>
          <p:cNvSpPr txBox="1">
            <a:spLocks noChangeArrowheads="1"/>
          </p:cNvSpPr>
          <p:nvPr/>
        </p:nvSpPr>
        <p:spPr bwMode="auto">
          <a:xfrm>
            <a:off x="4305300" y="948717"/>
            <a:ext cx="4038600" cy="1569660"/>
          </a:xfrm>
          <a:prstGeom prst="rect">
            <a:avLst/>
          </a:prstGeom>
          <a:noFill/>
          <a:ln>
            <a:noFill/>
          </a:ln>
          <a:effectLst/>
          <a:extLst>
            <a:ext uri="{909E8E84-426E-40DD-AFC4-6F175D3DCCD1}">
              <a14:hiddenFill xmlns:a14="http://schemas.microsoft.com/office/drawing/2010/main">
                <a:solidFill>
                  <a:srgbClr val="A1FD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dirty="0"/>
              <a:t>How a filed return flows through International review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457200"/>
            <a:ext cx="8305800" cy="914400"/>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ormAutofit/>
          </a:bodyPr>
          <a:lstStyle/>
          <a:p>
            <a:pPr algn="ctr"/>
            <a:r>
              <a:rPr lang="en-US" altLang="en-US" sz="4000" b="1" dirty="0"/>
              <a:t>IRS International </a:t>
            </a:r>
            <a:r>
              <a:rPr lang="en-US" altLang="en-US" sz="4000" b="1" dirty="0" smtClean="0"/>
              <a:t>Organization</a:t>
            </a:r>
            <a:endParaRPr lang="en-US" altLang="en-US" sz="4000" b="1" dirty="0"/>
          </a:p>
        </p:txBody>
      </p:sp>
      <p:sp>
        <p:nvSpPr>
          <p:cNvPr id="16387" name="Rectangle 3"/>
          <p:cNvSpPr>
            <a:spLocks noGrp="1" noChangeArrowheads="1"/>
          </p:cNvSpPr>
          <p:nvPr>
            <p:ph idx="1"/>
          </p:nvPr>
        </p:nvSpPr>
        <p:spPr>
          <a:xfrm>
            <a:off x="685800" y="1524000"/>
            <a:ext cx="8001000" cy="49530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normAutofit/>
          </a:bodyPr>
          <a:lstStyle/>
          <a:p>
            <a:pPr>
              <a:lnSpc>
                <a:spcPct val="90000"/>
              </a:lnSpc>
            </a:pPr>
            <a:r>
              <a:rPr lang="en-US" altLang="en-US" sz="3200" dirty="0" smtClean="0"/>
              <a:t>IRS Commissioner</a:t>
            </a:r>
          </a:p>
          <a:p>
            <a:pPr>
              <a:lnSpc>
                <a:spcPct val="90000"/>
              </a:lnSpc>
            </a:pPr>
            <a:endParaRPr lang="en-US" altLang="en-US" sz="1100" dirty="0" smtClean="0">
              <a:latin typeface="Arial" charset="0"/>
            </a:endParaRPr>
          </a:p>
          <a:p>
            <a:pPr>
              <a:lnSpc>
                <a:spcPct val="90000"/>
              </a:lnSpc>
            </a:pPr>
            <a:endParaRPr lang="en-US" altLang="en-US" sz="1100" dirty="0" smtClean="0">
              <a:latin typeface="Arial" charset="0"/>
            </a:endParaRPr>
          </a:p>
          <a:p>
            <a:pPr>
              <a:lnSpc>
                <a:spcPct val="90000"/>
              </a:lnSpc>
            </a:pPr>
            <a:r>
              <a:rPr lang="en-US" altLang="en-US" sz="3200" dirty="0" smtClean="0"/>
              <a:t>Deputy Commissioner, International</a:t>
            </a:r>
          </a:p>
          <a:p>
            <a:pPr>
              <a:lnSpc>
                <a:spcPct val="90000"/>
              </a:lnSpc>
            </a:pPr>
            <a:endParaRPr lang="en-US" altLang="en-US" sz="1100" dirty="0" smtClean="0">
              <a:latin typeface="Arial" charset="0"/>
            </a:endParaRPr>
          </a:p>
          <a:p>
            <a:pPr>
              <a:lnSpc>
                <a:spcPct val="90000"/>
              </a:lnSpc>
            </a:pPr>
            <a:endParaRPr lang="en-US" altLang="en-US" sz="1100" dirty="0" smtClean="0">
              <a:latin typeface="Arial" charset="0"/>
            </a:endParaRPr>
          </a:p>
          <a:p>
            <a:pPr>
              <a:lnSpc>
                <a:spcPct val="90000"/>
              </a:lnSpc>
            </a:pPr>
            <a:r>
              <a:rPr lang="en-US" altLang="en-US" sz="3200" dirty="0" smtClean="0"/>
              <a:t>Industry Directors (IBC, </a:t>
            </a:r>
            <a:r>
              <a:rPr lang="en-US" altLang="en-US" sz="3200" dirty="0" err="1" smtClean="0"/>
              <a:t>IIC</a:t>
            </a:r>
            <a:r>
              <a:rPr lang="en-US" altLang="en-US" sz="3200" dirty="0" smtClean="0"/>
              <a:t>, </a:t>
            </a:r>
            <a:r>
              <a:rPr lang="en-US" altLang="en-US" sz="3200" dirty="0" err="1" smtClean="0"/>
              <a:t>TPO</a:t>
            </a:r>
            <a:r>
              <a:rPr lang="en-US" altLang="en-US" dirty="0" smtClean="0"/>
              <a:t>)</a:t>
            </a:r>
          </a:p>
          <a:p>
            <a:pPr>
              <a:lnSpc>
                <a:spcPct val="90000"/>
              </a:lnSpc>
            </a:pPr>
            <a:endParaRPr lang="en-US" altLang="en-US" sz="1100" dirty="0" smtClean="0">
              <a:latin typeface="Arial" charset="0"/>
            </a:endParaRPr>
          </a:p>
          <a:p>
            <a:pPr>
              <a:lnSpc>
                <a:spcPct val="90000"/>
              </a:lnSpc>
            </a:pPr>
            <a:endParaRPr lang="en-US" altLang="en-US" sz="1100" dirty="0">
              <a:latin typeface="Arial" charset="0"/>
            </a:endParaRPr>
          </a:p>
          <a:p>
            <a:pPr>
              <a:lnSpc>
                <a:spcPct val="90000"/>
              </a:lnSpc>
            </a:pPr>
            <a:r>
              <a:rPr lang="en-US" altLang="en-US" sz="3200" dirty="0"/>
              <a:t>International </a:t>
            </a:r>
            <a:r>
              <a:rPr lang="en-US" altLang="en-US" sz="3200" dirty="0" smtClean="0"/>
              <a:t>Field Operations and Programs</a:t>
            </a:r>
          </a:p>
          <a:p>
            <a:pPr>
              <a:lnSpc>
                <a:spcPct val="90000"/>
              </a:lnSpc>
            </a:pPr>
            <a:endParaRPr lang="en-US" altLang="en-US" sz="1100" dirty="0">
              <a:latin typeface="Arial" charset="0"/>
            </a:endParaRPr>
          </a:p>
        </p:txBody>
      </p:sp>
    </p:spTree>
    <p:extLst>
      <p:ext uri="{BB962C8B-B14F-4D97-AF65-F5344CB8AC3E}">
        <p14:creationId xmlns:p14="http://schemas.microsoft.com/office/powerpoint/2010/main" val="298427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95400"/>
          </a:xfrm>
        </p:spPr>
        <p:txBody>
          <a:bodyPr>
            <a:normAutofit fontScale="90000"/>
          </a:bodyPr>
          <a:lstStyle/>
          <a:p>
            <a:pPr algn="ctr"/>
            <a:r>
              <a:rPr lang="en-US" altLang="en-US" sz="4400" dirty="0" smtClean="0">
                <a:latin typeface="Arial" charset="0"/>
              </a:rPr>
              <a:t>Int’l Field </a:t>
            </a:r>
            <a:r>
              <a:rPr lang="en-US" altLang="en-US" sz="4400" dirty="0">
                <a:latin typeface="Arial" charset="0"/>
              </a:rPr>
              <a:t>Operations and Programs</a:t>
            </a:r>
            <a:r>
              <a:rPr lang="en-US" altLang="en-US" sz="5400" dirty="0">
                <a:latin typeface="Arial" charset="0"/>
              </a:rPr>
              <a:t/>
            </a:r>
            <a:br>
              <a:rPr lang="en-US" altLang="en-US" sz="5400" dirty="0">
                <a:latin typeface="Arial" charset="0"/>
              </a:rPr>
            </a:br>
            <a:endParaRPr lang="en-US" dirty="0"/>
          </a:p>
        </p:txBody>
      </p:sp>
      <p:sp>
        <p:nvSpPr>
          <p:cNvPr id="3" name="Content Placeholder 2"/>
          <p:cNvSpPr>
            <a:spLocks noGrp="1"/>
          </p:cNvSpPr>
          <p:nvPr>
            <p:ph idx="1"/>
          </p:nvPr>
        </p:nvSpPr>
        <p:spPr>
          <a:xfrm>
            <a:off x="381000" y="1676400"/>
            <a:ext cx="8229600" cy="4648200"/>
          </a:xfrm>
        </p:spPr>
        <p:txBody>
          <a:bodyPr>
            <a:normAutofit fontScale="85000" lnSpcReduction="20000"/>
          </a:bodyPr>
          <a:lstStyle/>
          <a:p>
            <a:pPr>
              <a:lnSpc>
                <a:spcPct val="90000"/>
              </a:lnSpc>
            </a:pPr>
            <a:endParaRPr lang="en-US" altLang="en-US" sz="1100" dirty="0">
              <a:latin typeface="Arial" charset="0"/>
            </a:endParaRPr>
          </a:p>
          <a:p>
            <a:pPr marL="209550" indent="0">
              <a:lnSpc>
                <a:spcPct val="90000"/>
              </a:lnSpc>
              <a:buNone/>
            </a:pPr>
            <a:r>
              <a:rPr lang="en-US" altLang="en-US" sz="3600" dirty="0"/>
              <a:t>Overseas </a:t>
            </a:r>
            <a:r>
              <a:rPr lang="en-US" altLang="en-US" sz="3600" dirty="0" smtClean="0"/>
              <a:t>Operations</a:t>
            </a:r>
          </a:p>
          <a:p>
            <a:pPr marL="455613" indent="-246063">
              <a:lnSpc>
                <a:spcPct val="90000"/>
              </a:lnSpc>
            </a:pPr>
            <a:endParaRPr lang="en-US" altLang="en-US" sz="1300" dirty="0"/>
          </a:p>
          <a:p>
            <a:pPr marL="974725" indent="-476250">
              <a:lnSpc>
                <a:spcPct val="90000"/>
              </a:lnSpc>
            </a:pPr>
            <a:r>
              <a:rPr lang="en-US" altLang="en-US" sz="3600" dirty="0"/>
              <a:t>Exchange of </a:t>
            </a:r>
            <a:r>
              <a:rPr lang="en-US" altLang="en-US" sz="3600" dirty="0" smtClean="0"/>
              <a:t>Information</a:t>
            </a:r>
          </a:p>
          <a:p>
            <a:pPr marL="744538" indent="-246063">
              <a:lnSpc>
                <a:spcPct val="90000"/>
              </a:lnSpc>
            </a:pPr>
            <a:endParaRPr lang="en-US" altLang="en-US" sz="1300" dirty="0"/>
          </a:p>
          <a:p>
            <a:pPr marL="974725" indent="-476250">
              <a:lnSpc>
                <a:spcPct val="90000"/>
              </a:lnSpc>
            </a:pPr>
            <a:r>
              <a:rPr lang="en-US" altLang="en-US" sz="3600" dirty="0"/>
              <a:t>Tax </a:t>
            </a:r>
            <a:r>
              <a:rPr lang="en-US" altLang="en-US" sz="3600" dirty="0" smtClean="0"/>
              <a:t>Attaché</a:t>
            </a:r>
          </a:p>
          <a:p>
            <a:pPr marL="744538" indent="-246063">
              <a:lnSpc>
                <a:spcPct val="90000"/>
              </a:lnSpc>
            </a:pPr>
            <a:endParaRPr lang="en-US" altLang="en-US" sz="1200" dirty="0" smtClean="0">
              <a:latin typeface="Arial" charset="0"/>
            </a:endParaRPr>
          </a:p>
          <a:p>
            <a:pPr marL="163513" indent="0">
              <a:lnSpc>
                <a:spcPct val="90000"/>
              </a:lnSpc>
              <a:buNone/>
            </a:pPr>
            <a:r>
              <a:rPr lang="en-US" altLang="en-US" sz="3600" dirty="0" smtClean="0"/>
              <a:t>Programs</a:t>
            </a:r>
          </a:p>
          <a:p>
            <a:pPr marL="974725" indent="-476250">
              <a:lnSpc>
                <a:spcPct val="90000"/>
              </a:lnSpc>
            </a:pPr>
            <a:endParaRPr lang="en-US" altLang="en-US" sz="1400" dirty="0" smtClean="0"/>
          </a:p>
          <a:p>
            <a:pPr marL="974725" indent="-476250">
              <a:lnSpc>
                <a:spcPct val="90000"/>
              </a:lnSpc>
            </a:pPr>
            <a:r>
              <a:rPr lang="en-US" altLang="en-US" sz="3600" dirty="0" smtClean="0"/>
              <a:t>Offshore Voluntary Disclosure</a:t>
            </a:r>
          </a:p>
          <a:p>
            <a:pPr marL="744538" indent="-246063">
              <a:lnSpc>
                <a:spcPct val="90000"/>
              </a:lnSpc>
            </a:pPr>
            <a:endParaRPr lang="en-US" altLang="en-US" sz="1300" dirty="0" smtClean="0"/>
          </a:p>
          <a:p>
            <a:pPr marL="974725" indent="-476250">
              <a:lnSpc>
                <a:spcPct val="90000"/>
              </a:lnSpc>
            </a:pPr>
            <a:r>
              <a:rPr lang="en-US" altLang="en-US" sz="3600" dirty="0" smtClean="0"/>
              <a:t>Global High Wealth  /  </a:t>
            </a:r>
            <a:r>
              <a:rPr lang="en-US" altLang="en-US" sz="3600" dirty="0" err="1" smtClean="0"/>
              <a:t>SBSE</a:t>
            </a:r>
            <a:r>
              <a:rPr lang="en-US" altLang="en-US" sz="3600" dirty="0" smtClean="0"/>
              <a:t> Int’l</a:t>
            </a:r>
          </a:p>
          <a:p>
            <a:pPr marL="744538" indent="-246063">
              <a:lnSpc>
                <a:spcPct val="90000"/>
              </a:lnSpc>
            </a:pPr>
            <a:endParaRPr lang="en-US" altLang="en-US" sz="1200" dirty="0"/>
          </a:p>
          <a:p>
            <a:pPr marL="974725" indent="-476250">
              <a:lnSpc>
                <a:spcPct val="90000"/>
              </a:lnSpc>
            </a:pPr>
            <a:r>
              <a:rPr lang="en-US" altLang="en-US" sz="3600" dirty="0"/>
              <a:t>Transfer Pricing </a:t>
            </a:r>
            <a:r>
              <a:rPr lang="en-US" altLang="en-US" sz="3600" dirty="0" smtClean="0"/>
              <a:t>Practice</a:t>
            </a:r>
          </a:p>
          <a:p>
            <a:pPr marL="974725" indent="-476250">
              <a:lnSpc>
                <a:spcPct val="90000"/>
              </a:lnSpc>
            </a:pPr>
            <a:endParaRPr lang="en-US" altLang="en-US" sz="1300" dirty="0"/>
          </a:p>
          <a:p>
            <a:pPr marL="974725" indent="-476250">
              <a:lnSpc>
                <a:spcPct val="90000"/>
              </a:lnSpc>
            </a:pPr>
            <a:r>
              <a:rPr lang="en-US" altLang="en-US" sz="3600" dirty="0" err="1" smtClean="0"/>
              <a:t>APMA</a:t>
            </a:r>
            <a:endParaRPr lang="en-US" altLang="en-US" sz="3600" dirty="0"/>
          </a:p>
          <a:p>
            <a:endParaRPr lang="en-US" dirty="0"/>
          </a:p>
        </p:txBody>
      </p:sp>
    </p:spTree>
    <p:extLst>
      <p:ext uri="{BB962C8B-B14F-4D97-AF65-F5344CB8AC3E}">
        <p14:creationId xmlns:p14="http://schemas.microsoft.com/office/powerpoint/2010/main" val="1017767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descr="C:\Users\0S9KB\Documents\1 - 0S9KB\Teaching Assignments\ClipArt\0043952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56547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8089" y="762000"/>
            <a:ext cx="427115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3276600"/>
            <a:ext cx="5257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1289" y="4191000"/>
            <a:ext cx="24447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989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4CDC713-0DCF-4A81-B426-1C6F60B288C6}" type="slidenum">
              <a:rPr lang="en-US" altLang="en-US" smtClean="0"/>
              <a:pPr>
                <a:defRPr/>
              </a:pPr>
              <a:t>35</a:t>
            </a:fld>
            <a:endParaRPr lang="en-US" altLang="en-US"/>
          </a:p>
        </p:txBody>
      </p:sp>
      <p:sp>
        <p:nvSpPr>
          <p:cNvPr id="5" name="Content Placeholder 4"/>
          <p:cNvSpPr>
            <a:spLocks noGrp="1"/>
          </p:cNvSpPr>
          <p:nvPr>
            <p:ph idx="1"/>
          </p:nvPr>
        </p:nvSpPr>
        <p:spPr/>
        <p:txBody>
          <a:bodyPr/>
          <a:lstStyle/>
          <a:p>
            <a:endParaRPr lang="en-US"/>
          </a:p>
        </p:txBody>
      </p:sp>
      <p:pic>
        <p:nvPicPr>
          <p:cNvPr id="4098" name="Picture 2" descr="C:\Users\0S9KB\AppData\Local\Microsoft\Windows\Temporary Internet Files\Content.IE5\BBBRKHAA\MC9001163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590800"/>
            <a:ext cx="7285086"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64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pic>
        <p:nvPicPr>
          <p:cNvPr id="295938" name="Picture 2" descr="C:\Users\0S9KB\AppData\Local\Microsoft\Windows\Temporary Internet Files\Content.IE5\52616M3B\MP9004308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009"/>
            <a:ext cx="9144000" cy="67079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762000" y="533400"/>
            <a:ext cx="1371600" cy="914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i="0" dirty="0" smtClean="0">
                <a:solidFill>
                  <a:srgbClr val="FF0000"/>
                </a:solidFill>
              </a:rPr>
              <a:t>You are here</a:t>
            </a:r>
            <a:endParaRPr kumimoji="0" lang="en-US" sz="2400" b="1" i="0" u="none" strike="noStrike" cap="none" normalizeH="0" baseline="0" dirty="0" smtClean="0">
              <a:ln>
                <a:noFill/>
              </a:ln>
              <a:solidFill>
                <a:srgbClr val="FF0000"/>
              </a:solidFill>
              <a:effectLst/>
            </a:endParaRPr>
          </a:p>
        </p:txBody>
      </p:sp>
      <p:cxnSp>
        <p:nvCxnSpPr>
          <p:cNvPr id="9" name="Straight Arrow Connector 8"/>
          <p:cNvCxnSpPr>
            <a:stCxn id="5" idx="3"/>
          </p:cNvCxnSpPr>
          <p:nvPr/>
        </p:nvCxnSpPr>
        <p:spPr bwMode="auto">
          <a:xfrm>
            <a:off x="2133600" y="990600"/>
            <a:ext cx="1905000" cy="1219200"/>
          </a:xfrm>
          <a:prstGeom prst="straightConnector1">
            <a:avLst/>
          </a:prstGeom>
          <a:solidFill>
            <a:schemeClr val="accent1"/>
          </a:solidFill>
          <a:ln w="254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6248400" y="381000"/>
            <a:ext cx="2362200"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rPr>
              <a:t>Your customers &amp; vendors</a:t>
            </a:r>
          </a:p>
        </p:txBody>
      </p:sp>
      <p:cxnSp>
        <p:nvCxnSpPr>
          <p:cNvPr id="12" name="Straight Arrow Connector 11"/>
          <p:cNvCxnSpPr/>
          <p:nvPr/>
        </p:nvCxnSpPr>
        <p:spPr bwMode="auto">
          <a:xfrm flipH="1">
            <a:off x="4191000" y="762000"/>
            <a:ext cx="2057400" cy="685800"/>
          </a:xfrm>
          <a:prstGeom prst="straightConnector1">
            <a:avLst/>
          </a:prstGeom>
          <a:solidFill>
            <a:schemeClr val="accent1"/>
          </a:solidFill>
          <a:ln w="254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4114800" y="1104900"/>
            <a:ext cx="2438400" cy="1485900"/>
          </a:xfrm>
          <a:prstGeom prst="straightConnector1">
            <a:avLst/>
          </a:prstGeom>
          <a:solidFill>
            <a:schemeClr val="accent1"/>
          </a:solidFill>
          <a:ln w="254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a:off x="6019800" y="1295400"/>
            <a:ext cx="1219200" cy="2667000"/>
          </a:xfrm>
          <a:prstGeom prst="straightConnector1">
            <a:avLst/>
          </a:prstGeom>
          <a:solidFill>
            <a:schemeClr val="accent1"/>
          </a:solidFill>
          <a:ln w="254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a:off x="6629400" y="1295400"/>
            <a:ext cx="381000" cy="304800"/>
          </a:xfrm>
          <a:prstGeom prst="straightConnector1">
            <a:avLst/>
          </a:prstGeom>
          <a:solidFill>
            <a:schemeClr val="accent1"/>
          </a:solidFill>
          <a:ln w="25400" cap="flat" cmpd="sng" algn="ctr">
            <a:solidFill>
              <a:srgbClr val="FF0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52027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pPr algn="ctr"/>
            <a:r>
              <a:rPr lang="en-US" dirty="0" smtClean="0"/>
              <a:t>In General . . . . . </a:t>
            </a:r>
            <a:endParaRPr lang="en-US" dirty="0"/>
          </a:p>
        </p:txBody>
      </p:sp>
      <p:sp>
        <p:nvSpPr>
          <p:cNvPr id="3" name="Text Placeholder 2"/>
          <p:cNvSpPr>
            <a:spLocks noGrp="1"/>
          </p:cNvSpPr>
          <p:nvPr>
            <p:ph type="body" sz="half" idx="1"/>
          </p:nvPr>
        </p:nvSpPr>
        <p:spPr>
          <a:xfrm>
            <a:off x="762000" y="1905000"/>
            <a:ext cx="7620000" cy="4419600"/>
          </a:xfrm>
        </p:spPr>
        <p:txBody>
          <a:bodyPr>
            <a:normAutofit/>
          </a:bodyPr>
          <a:lstStyle/>
          <a:p>
            <a:pPr marL="623888" indent="-455613"/>
            <a:r>
              <a:rPr lang="en-US" sz="3200" dirty="0" smtClean="0">
                <a:cs typeface="Times New Roman" panose="02020603050405020304" pitchFamily="18" charset="0"/>
              </a:rPr>
              <a:t>Domestic (U.S.) entity</a:t>
            </a:r>
          </a:p>
          <a:p>
            <a:pPr marL="623888" indent="-455613"/>
            <a:endParaRPr lang="en-US" sz="1600" dirty="0" smtClean="0">
              <a:latin typeface="+mj-lt"/>
              <a:cs typeface="Times New Roman" panose="02020603050405020304" pitchFamily="18" charset="0"/>
            </a:endParaRPr>
          </a:p>
          <a:p>
            <a:pPr marL="623888" indent="-455613"/>
            <a:r>
              <a:rPr lang="en-US" sz="3200" dirty="0" smtClean="0">
                <a:cs typeface="Times New Roman" panose="02020603050405020304" pitchFamily="18" charset="0"/>
              </a:rPr>
              <a:t>Worldwide Customers &amp; Vendors </a:t>
            </a:r>
          </a:p>
          <a:p>
            <a:pPr marL="534035" lvl="1" indent="0">
              <a:buNone/>
            </a:pPr>
            <a:r>
              <a:rPr lang="en-US" sz="1400" dirty="0" smtClean="0">
                <a:cs typeface="Times New Roman" panose="02020603050405020304" pitchFamily="18" charset="0"/>
              </a:rPr>
              <a:t> </a:t>
            </a:r>
            <a:r>
              <a:rPr lang="en-US" sz="3000" dirty="0" smtClean="0">
                <a:cs typeface="Times New Roman" panose="02020603050405020304" pitchFamily="18" charset="0"/>
              </a:rPr>
              <a:t>(Canada, Mexico, UK, South America, Singapore, and all points in between)</a:t>
            </a:r>
          </a:p>
          <a:p>
            <a:pPr marL="365760" lvl="1" indent="0">
              <a:buNone/>
            </a:pPr>
            <a:endParaRPr lang="en-US" sz="1600" dirty="0" smtClean="0">
              <a:latin typeface="+mj-lt"/>
              <a:cs typeface="Times New Roman" panose="02020603050405020304" pitchFamily="18" charset="0"/>
            </a:endParaRPr>
          </a:p>
          <a:p>
            <a:pPr marL="623888" indent="-455613"/>
            <a:r>
              <a:rPr lang="en-US" sz="3200" dirty="0" smtClean="0">
                <a:cs typeface="Times New Roman" panose="02020603050405020304" pitchFamily="18" charset="0"/>
              </a:rPr>
              <a:t>Buy and Sell worldwide</a:t>
            </a:r>
            <a:endParaRPr lang="en-US" sz="3200" dirty="0">
              <a:cs typeface="Times New Roman" panose="02020603050405020304" pitchFamily="18" charset="0"/>
            </a:endParaRPr>
          </a:p>
        </p:txBody>
      </p:sp>
    </p:spTree>
    <p:extLst>
      <p:ext uri="{BB962C8B-B14F-4D97-AF65-F5344CB8AC3E}">
        <p14:creationId xmlns:p14="http://schemas.microsoft.com/office/powerpoint/2010/main" val="27025592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685800" y="609600"/>
            <a:ext cx="7772400" cy="990600"/>
          </a:xfrm>
          <a:noFill/>
          <a:ln/>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r>
              <a:rPr lang="en-US" altLang="en-US" b="1"/>
              <a:t>16th Amendment</a:t>
            </a:r>
          </a:p>
        </p:txBody>
      </p:sp>
      <p:sp>
        <p:nvSpPr>
          <p:cNvPr id="10243" name="Rectangle 3"/>
          <p:cNvSpPr>
            <a:spLocks noGrp="1" noChangeArrowheads="1"/>
          </p:cNvSpPr>
          <p:nvPr>
            <p:ph idx="1"/>
          </p:nvPr>
        </p:nvSpPr>
        <p:spPr>
          <a:noFill/>
          <a:ln/>
          <a:extLst>
            <a:ext uri="{AF507438-7753-43E0-B8FC-AC1667EBCBE1}">
              <a14:hiddenEffects xmlns:a14="http://schemas.microsoft.com/office/drawing/2010/main">
                <a:effectLst>
                  <a:outerShdw dist="107763" dir="2700000" algn="ctr" rotWithShape="0">
                    <a:schemeClr val="folHlink"/>
                  </a:outerShdw>
                </a:effectLst>
              </a14:hiddenEffects>
            </a:ext>
          </a:extLst>
        </p:spPr>
        <p:txBody>
          <a:bodyPr>
            <a:normAutofit/>
          </a:bodyPr>
          <a:lstStyle/>
          <a:p>
            <a:pPr>
              <a:buFontTx/>
              <a:buNone/>
            </a:pPr>
            <a:r>
              <a:rPr lang="en-US" altLang="en-US" sz="4000" dirty="0"/>
              <a:t>“The Congress shall have power to lay and collect taxes on incomes, from whatever source derived, without apportionment among the several states, and without regard to any census or enumeration.”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1219200" y="1600200"/>
            <a:ext cx="6781800" cy="2514600"/>
          </a:xfrm>
          <a:noFill/>
          <a:ln/>
          <a:extLst>
            <a:ext uri="{909E8E84-426E-40DD-AFC4-6F175D3DCCD1}">
              <a14:hiddenFill xmlns:a14="http://schemas.microsoft.com/office/drawing/2010/main">
                <a:solidFill>
                  <a:srgbClr val="A1FDF6"/>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r>
              <a:rPr lang="en-US" altLang="en-US" b="1" i="1" dirty="0"/>
              <a:t>… from whatever source derived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Entity Classification - Domestic</a:t>
            </a:r>
            <a:endParaRPr lang="en-US" dirty="0"/>
          </a:p>
        </p:txBody>
      </p:sp>
      <p:sp>
        <p:nvSpPr>
          <p:cNvPr id="3" name="Text Placeholder 2"/>
          <p:cNvSpPr>
            <a:spLocks noGrp="1"/>
          </p:cNvSpPr>
          <p:nvPr>
            <p:ph type="body" sz="half" idx="1"/>
          </p:nvPr>
        </p:nvSpPr>
        <p:spPr>
          <a:xfrm>
            <a:off x="762000" y="2209800"/>
            <a:ext cx="7848600" cy="4114800"/>
          </a:xfrm>
        </p:spPr>
        <p:txBody>
          <a:bodyPr>
            <a:normAutofit/>
          </a:bodyPr>
          <a:lstStyle/>
          <a:p>
            <a:pPr marL="623888" indent="-455613"/>
            <a:r>
              <a:rPr lang="en-US" sz="3200" dirty="0" smtClean="0"/>
              <a:t>Sole Proprietorship (Form 1040)</a:t>
            </a:r>
          </a:p>
          <a:p>
            <a:endParaRPr lang="en-US" sz="1600" dirty="0" smtClean="0">
              <a:latin typeface="+mj-lt"/>
            </a:endParaRPr>
          </a:p>
          <a:p>
            <a:pPr marL="623888" indent="-455613"/>
            <a:r>
              <a:rPr lang="en-US" sz="3200" dirty="0" smtClean="0"/>
              <a:t>S-Corporation (Form 1120-S)</a:t>
            </a:r>
          </a:p>
          <a:p>
            <a:endParaRPr lang="en-US" sz="1600" dirty="0" smtClean="0">
              <a:latin typeface="+mj-lt"/>
            </a:endParaRPr>
          </a:p>
          <a:p>
            <a:pPr marL="623888" indent="-455613"/>
            <a:r>
              <a:rPr lang="en-US" sz="3200" dirty="0" smtClean="0"/>
              <a:t>C-Corporation (Form 1120)</a:t>
            </a:r>
          </a:p>
          <a:p>
            <a:endParaRPr lang="en-US" sz="1600" dirty="0" smtClean="0">
              <a:latin typeface="+mj-lt"/>
            </a:endParaRPr>
          </a:p>
          <a:p>
            <a:pPr marL="623888" indent="-455613"/>
            <a:r>
              <a:rPr lang="en-US" sz="3200" dirty="0" smtClean="0"/>
              <a:t>Partnership (Form 1065)</a:t>
            </a:r>
          </a:p>
        </p:txBody>
      </p:sp>
    </p:spTree>
    <p:extLst>
      <p:ext uri="{BB962C8B-B14F-4D97-AF65-F5344CB8AC3E}">
        <p14:creationId xmlns:p14="http://schemas.microsoft.com/office/powerpoint/2010/main" val="37094076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1143000"/>
          </a:xfrm>
        </p:spPr>
        <p:txBody>
          <a:bodyPr>
            <a:normAutofit fontScale="90000"/>
          </a:bodyPr>
          <a:lstStyle/>
          <a:p>
            <a:pPr algn="ctr"/>
            <a:r>
              <a:rPr lang="en-US" dirty="0" smtClean="0"/>
              <a:t>Entity Classification - Internationally</a:t>
            </a:r>
            <a:endParaRPr lang="en-US" dirty="0"/>
          </a:p>
        </p:txBody>
      </p:sp>
      <p:sp>
        <p:nvSpPr>
          <p:cNvPr id="3" name="Text Placeholder 2"/>
          <p:cNvSpPr>
            <a:spLocks noGrp="1"/>
          </p:cNvSpPr>
          <p:nvPr>
            <p:ph type="body" sz="half" idx="1"/>
          </p:nvPr>
        </p:nvSpPr>
        <p:spPr>
          <a:xfrm>
            <a:off x="685800" y="2133600"/>
            <a:ext cx="7848600" cy="4114800"/>
          </a:xfrm>
        </p:spPr>
        <p:txBody>
          <a:bodyPr>
            <a:normAutofit fontScale="92500" lnSpcReduction="10000"/>
          </a:bodyPr>
          <a:lstStyle/>
          <a:p>
            <a:pPr marL="623888" indent="-455613"/>
            <a:r>
              <a:rPr lang="en-US" sz="3200" dirty="0" smtClean="0"/>
              <a:t>U.S. Branch</a:t>
            </a:r>
          </a:p>
          <a:p>
            <a:endParaRPr lang="en-US" sz="3200" dirty="0" smtClean="0">
              <a:latin typeface="+mj-lt"/>
            </a:endParaRPr>
          </a:p>
          <a:p>
            <a:pPr marL="623888" indent="-455613"/>
            <a:r>
              <a:rPr lang="en-US" sz="3200" dirty="0" smtClean="0"/>
              <a:t>Corporation </a:t>
            </a:r>
          </a:p>
          <a:p>
            <a:endParaRPr lang="en-US" sz="3200" dirty="0" smtClean="0">
              <a:latin typeface="+mj-lt"/>
            </a:endParaRPr>
          </a:p>
          <a:p>
            <a:pPr marL="623888" indent="-455613"/>
            <a:r>
              <a:rPr lang="en-US" sz="3200" dirty="0" smtClean="0"/>
              <a:t>Partnership</a:t>
            </a:r>
            <a:r>
              <a:rPr lang="en-US" sz="3200" dirty="0" smtClean="0">
                <a:latin typeface="+mj-lt"/>
              </a:rPr>
              <a:t> </a:t>
            </a:r>
          </a:p>
          <a:p>
            <a:endParaRPr lang="en-US" sz="3200" dirty="0" smtClean="0">
              <a:latin typeface="+mj-lt"/>
            </a:endParaRPr>
          </a:p>
          <a:p>
            <a:pPr marL="623888" indent="-455613"/>
            <a:r>
              <a:rPr lang="en-US" sz="3200" dirty="0" smtClean="0"/>
              <a:t>Hybrid Entity</a:t>
            </a:r>
          </a:p>
          <a:p>
            <a:pPr marL="457200" lvl="1" indent="0">
              <a:buNone/>
            </a:pPr>
            <a:r>
              <a:rPr lang="en-US" dirty="0" smtClean="0"/>
              <a:t>				“Must choose wisely”</a:t>
            </a:r>
            <a:endParaRPr lang="en-US" dirty="0"/>
          </a:p>
        </p:txBody>
      </p:sp>
      <p:pic>
        <p:nvPicPr>
          <p:cNvPr id="297986" name="Picture 2" descr="C:\Users\0S9KB\AppData\Local\Microsoft\Windows\Temporary Internet Files\Content.IE5\BBBRKHAA\MC9000885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667000"/>
            <a:ext cx="2524354" cy="273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12043"/>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west template">
  <a:themeElements>
    <a:clrScheme name="">
      <a:dk1>
        <a:srgbClr val="000000"/>
      </a:dk1>
      <a:lt1>
        <a:srgbClr val="C0FEF9"/>
      </a:lt1>
      <a:dk2>
        <a:srgbClr val="000000"/>
      </a:dk2>
      <a:lt2>
        <a:srgbClr val="FFFFFF"/>
      </a:lt2>
      <a:accent1>
        <a:srgbClr val="FFFFFF"/>
      </a:accent1>
      <a:accent2>
        <a:srgbClr val="FCFEB9"/>
      </a:accent2>
      <a:accent3>
        <a:srgbClr val="DCFEFB"/>
      </a:accent3>
      <a:accent4>
        <a:srgbClr val="000000"/>
      </a:accent4>
      <a:accent5>
        <a:srgbClr val="FFFFFF"/>
      </a:accent5>
      <a:accent6>
        <a:srgbClr val="E4E6A7"/>
      </a:accent6>
      <a:hlink>
        <a:srgbClr val="006B61"/>
      </a:hlink>
      <a:folHlink>
        <a:srgbClr val="CECECE"/>
      </a:folHlink>
    </a:clrScheme>
    <a:fontScheme name="1_west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wes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s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s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s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3261</TotalTime>
  <Pages>28</Pages>
  <Words>1045</Words>
  <Application>Microsoft Office PowerPoint</Application>
  <PresentationFormat>On-screen Show (4:3)</PresentationFormat>
  <Paragraphs>250</Paragraphs>
  <Slides>35</Slides>
  <Notes>18</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1_west template</vt:lpstr>
      <vt:lpstr>Flow</vt:lpstr>
      <vt:lpstr>Going Global and US Tax Considerations</vt:lpstr>
      <vt:lpstr>OBJECTIVES</vt:lpstr>
      <vt:lpstr>PowerPoint Presentation</vt:lpstr>
      <vt:lpstr>PowerPoint Presentation</vt:lpstr>
      <vt:lpstr>In General . . . . . </vt:lpstr>
      <vt:lpstr>16th Amendment</vt:lpstr>
      <vt:lpstr>… from whatever source derived …</vt:lpstr>
      <vt:lpstr>Entity Classification - Domestic</vt:lpstr>
      <vt:lpstr>Entity Classification - Internationally</vt:lpstr>
      <vt:lpstr>Double Taxation</vt:lpstr>
      <vt:lpstr>Double Taxation Relief</vt:lpstr>
      <vt:lpstr>PowerPoint Presentation</vt:lpstr>
      <vt:lpstr> Foreign Tax Credits Issues</vt:lpstr>
      <vt:lpstr> GLOBAL  SCENARIOS </vt:lpstr>
      <vt:lpstr>Do Nothing Scenario</vt:lpstr>
      <vt:lpstr>U.S. Branch</vt:lpstr>
      <vt:lpstr>Corporation</vt:lpstr>
      <vt:lpstr>Partnership</vt:lpstr>
      <vt:lpstr>Hybrid</vt:lpstr>
      <vt:lpstr>PowerPoint Presentation</vt:lpstr>
      <vt:lpstr>INTERNATIONAL FORMS</vt:lpstr>
      <vt:lpstr>PowerPoint Presentation</vt:lpstr>
      <vt:lpstr>PowerPoint Presentation</vt:lpstr>
      <vt:lpstr>PowerPoint Presentation</vt:lpstr>
      <vt:lpstr>PowerPoint Presentation</vt:lpstr>
      <vt:lpstr>PowerPoint Presentation</vt:lpstr>
      <vt:lpstr>PowerPoint Presentation</vt:lpstr>
      <vt:lpstr>Potential International Issues </vt:lpstr>
      <vt:lpstr>Transfer Pricing </vt:lpstr>
      <vt:lpstr> Documentation / Production of Records</vt:lpstr>
      <vt:lpstr>PowerPoint Presentation</vt:lpstr>
      <vt:lpstr>IRS International Organization</vt:lpstr>
      <vt:lpstr>Int’l Field Operations and Programs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Corporations: Earnings &amp; Profits &amp; Dividend Distr.</dc:title>
  <dc:creator>Wheaton, Pamela</dc:creator>
  <cp:lastModifiedBy>Wheaton, Pamela</cp:lastModifiedBy>
  <cp:revision>223</cp:revision>
  <cp:lastPrinted>2014-06-25T13:23:38Z</cp:lastPrinted>
  <dcterms:created xsi:type="dcterms:W3CDTF">1996-07-23T12:38:54Z</dcterms:created>
  <dcterms:modified xsi:type="dcterms:W3CDTF">2014-06-25T19:40:38Z</dcterms:modified>
</cp:coreProperties>
</file>